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33"/>
  </p:notesMasterIdLst>
  <p:sldIdLst>
    <p:sldId id="261" r:id="rId2"/>
    <p:sldId id="264" r:id="rId3"/>
    <p:sldId id="379" r:id="rId4"/>
    <p:sldId id="298" r:id="rId5"/>
    <p:sldId id="305" r:id="rId6"/>
    <p:sldId id="380" r:id="rId7"/>
    <p:sldId id="326" r:id="rId8"/>
    <p:sldId id="381" r:id="rId9"/>
    <p:sldId id="301" r:id="rId10"/>
    <p:sldId id="382" r:id="rId11"/>
    <p:sldId id="383" r:id="rId12"/>
    <p:sldId id="343" r:id="rId13"/>
    <p:sldId id="384" r:id="rId14"/>
    <p:sldId id="385" r:id="rId15"/>
    <p:sldId id="386" r:id="rId16"/>
    <p:sldId id="307" r:id="rId17"/>
    <p:sldId id="366" r:id="rId18"/>
    <p:sldId id="387" r:id="rId19"/>
    <p:sldId id="388" r:id="rId20"/>
    <p:sldId id="389" r:id="rId21"/>
    <p:sldId id="367" r:id="rId22"/>
    <p:sldId id="390" r:id="rId23"/>
    <p:sldId id="371" r:id="rId24"/>
    <p:sldId id="372" r:id="rId25"/>
    <p:sldId id="374" r:id="rId26"/>
    <p:sldId id="375" r:id="rId27"/>
    <p:sldId id="376" r:id="rId28"/>
    <p:sldId id="377" r:id="rId29"/>
    <p:sldId id="378" r:id="rId30"/>
    <p:sldId id="391" r:id="rId31"/>
    <p:sldId id="295" r:id="rId32"/>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3PGx78aun57cHQokgoRlTg==" hashData="K0EnUaLRhxD/PhuPHU4xNKNZGXD2K34eFZIAXk9dUYThYlzwDdhs0rVqZhmewkMBbPiP60HQCgmCqJ49CTihdw=="/>
  <p:extLst>
    <p:ext uri="{EFAFB233-063F-42B5-8137-9DF3F51BA10A}">
      <p15:sldGuideLst xmlns:p15="http://schemas.microsoft.com/office/powerpoint/2012/main">
        <p15:guide id="1" orient="horz" pos="4201" userDrawn="1">
          <p15:clr>
            <a:srgbClr val="A4A3A4"/>
          </p15:clr>
        </p15:guide>
        <p15:guide id="2" pos="3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FF"/>
    <a:srgbClr val="A2C037"/>
    <a:srgbClr val="075A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04" autoAdjust="0"/>
    <p:restoredTop sz="94434" autoAdjust="0"/>
  </p:normalViewPr>
  <p:slideViewPr>
    <p:cSldViewPr showGuides="1">
      <p:cViewPr varScale="1">
        <p:scale>
          <a:sx n="74" d="100"/>
          <a:sy n="74" d="100"/>
        </p:scale>
        <p:origin x="462" y="72"/>
      </p:cViewPr>
      <p:guideLst>
        <p:guide orient="horz" pos="4201"/>
        <p:guide pos="36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A19D78-4BF4-447C-93BE-08976C322A85}"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PH"/>
        </a:p>
      </dgm:t>
    </dgm:pt>
    <dgm:pt modelId="{3EF34F14-CADB-4084-A454-99F9E01BAD51}">
      <dgm:prSet phldrT="[Text]" custT="1"/>
      <dgm:spPr/>
      <dgm:t>
        <a:bodyPr/>
        <a:lstStyle/>
        <a:p>
          <a:r>
            <a:rPr lang="en-US" sz="2400" b="1" dirty="0" smtClean="0">
              <a:latin typeface="Garamond" panose="02020404030301010803" pitchFamily="18" charset="0"/>
            </a:rPr>
            <a:t>Discuss the scope and activities of agricultural extension;</a:t>
          </a:r>
          <a:endParaRPr lang="en-PH" sz="2400" b="1" dirty="0"/>
        </a:p>
      </dgm:t>
    </dgm:pt>
    <dgm:pt modelId="{AAEB4B22-664E-48D9-BB29-61F1BA403C56}" type="parTrans" cxnId="{0D84D725-0DAF-4832-BB2C-5C83A5138675}">
      <dgm:prSet/>
      <dgm:spPr/>
      <dgm:t>
        <a:bodyPr/>
        <a:lstStyle/>
        <a:p>
          <a:endParaRPr lang="en-PH"/>
        </a:p>
      </dgm:t>
    </dgm:pt>
    <dgm:pt modelId="{DC8DACEC-3D2E-4B43-A335-8AC3C90FEC40}" type="sibTrans" cxnId="{0D84D725-0DAF-4832-BB2C-5C83A5138675}">
      <dgm:prSet/>
      <dgm:spPr/>
      <dgm:t>
        <a:bodyPr/>
        <a:lstStyle/>
        <a:p>
          <a:endParaRPr lang="en-PH"/>
        </a:p>
      </dgm:t>
    </dgm:pt>
    <dgm:pt modelId="{2ED33423-228E-41B1-A9D5-1E29E286BAC3}">
      <dgm:prSet custT="1"/>
      <dgm:spPr/>
      <dgm:t>
        <a:bodyPr/>
        <a:lstStyle/>
        <a:p>
          <a:r>
            <a:rPr lang="en-US" sz="2400" b="1" dirty="0" smtClean="0">
              <a:latin typeface="Garamond" panose="02020404030301010803" pitchFamily="18" charset="0"/>
            </a:rPr>
            <a:t>Explain the role of agricultural extension in agriculture and rural development; and</a:t>
          </a:r>
          <a:endParaRPr lang="en-PH" sz="2400" b="1" dirty="0">
            <a:latin typeface="Garamond" panose="02020404030301010803" pitchFamily="18" charset="0"/>
          </a:endParaRPr>
        </a:p>
      </dgm:t>
    </dgm:pt>
    <dgm:pt modelId="{C7E13221-27A4-4537-99BA-DFC0EAD8DD2D}" type="parTrans" cxnId="{8685302A-19C6-484A-AC70-498B20A58555}">
      <dgm:prSet/>
      <dgm:spPr/>
      <dgm:t>
        <a:bodyPr/>
        <a:lstStyle/>
        <a:p>
          <a:endParaRPr lang="en-PH"/>
        </a:p>
      </dgm:t>
    </dgm:pt>
    <dgm:pt modelId="{AD8A9D4C-3840-4DCE-BB8C-F5F6DFDCAF53}" type="sibTrans" cxnId="{8685302A-19C6-484A-AC70-498B20A58555}">
      <dgm:prSet/>
      <dgm:spPr/>
      <dgm:t>
        <a:bodyPr/>
        <a:lstStyle/>
        <a:p>
          <a:endParaRPr lang="en-PH"/>
        </a:p>
      </dgm:t>
    </dgm:pt>
    <dgm:pt modelId="{1B352EED-48F2-433C-9B69-A0DE5BB258A1}">
      <dgm:prSet custT="1"/>
      <dgm:spPr/>
      <dgm:t>
        <a:bodyPr/>
        <a:lstStyle/>
        <a:p>
          <a:r>
            <a:rPr lang="en-PH" sz="2400" b="1" dirty="0" smtClean="0">
              <a:latin typeface="Garamond" panose="02020404030301010803" pitchFamily="18" charset="0"/>
            </a:rPr>
            <a:t>Name selected extension programs and services offered by the Agricultural Training Institute and other DA bureaus and attached agencies.</a:t>
          </a:r>
          <a:endParaRPr lang="en-PH" sz="2400" b="1" dirty="0">
            <a:latin typeface="Garamond" panose="02020404030301010803" pitchFamily="18" charset="0"/>
          </a:endParaRPr>
        </a:p>
      </dgm:t>
    </dgm:pt>
    <dgm:pt modelId="{42FD2FFD-DDCB-43BC-A244-6E682AD8ECC3}" type="parTrans" cxnId="{EC4E80BA-DFCE-4FD8-B7C9-1215244410C9}">
      <dgm:prSet/>
      <dgm:spPr/>
      <dgm:t>
        <a:bodyPr/>
        <a:lstStyle/>
        <a:p>
          <a:endParaRPr lang="en-PH"/>
        </a:p>
      </dgm:t>
    </dgm:pt>
    <dgm:pt modelId="{BC0323FE-23D0-442A-8C1B-A5E3E8549900}" type="sibTrans" cxnId="{EC4E80BA-DFCE-4FD8-B7C9-1215244410C9}">
      <dgm:prSet/>
      <dgm:spPr/>
      <dgm:t>
        <a:bodyPr/>
        <a:lstStyle/>
        <a:p>
          <a:endParaRPr lang="en-PH"/>
        </a:p>
      </dgm:t>
    </dgm:pt>
    <dgm:pt modelId="{4BB2764A-6913-4710-81AF-AE64081126D7}">
      <dgm:prSet custT="1"/>
      <dgm:spPr/>
      <dgm:t>
        <a:bodyPr/>
        <a:lstStyle/>
        <a:p>
          <a:r>
            <a:rPr lang="en-PH" sz="2400" b="1" dirty="0" smtClean="0">
              <a:latin typeface="Garamond" panose="02020404030301010803" pitchFamily="18" charset="0"/>
            </a:rPr>
            <a:t>Discuss ways by which agricultural extension practice may be improved to better help farmers succeed in their farming business</a:t>
          </a:r>
          <a:r>
            <a:rPr lang="en-PH" sz="2400" b="1" smtClean="0">
              <a:latin typeface="Garamond" panose="02020404030301010803" pitchFamily="18" charset="0"/>
            </a:rPr>
            <a:t>. </a:t>
          </a:r>
          <a:endParaRPr lang="en-PH" sz="2400" b="1" dirty="0">
            <a:latin typeface="Garamond" panose="02020404030301010803" pitchFamily="18" charset="0"/>
          </a:endParaRPr>
        </a:p>
      </dgm:t>
    </dgm:pt>
    <dgm:pt modelId="{2DBE6345-7FFD-43C8-9188-E1C7EC9BA6D8}" type="parTrans" cxnId="{57330EE7-C1B1-4AAE-9F96-780835E836DA}">
      <dgm:prSet/>
      <dgm:spPr/>
      <dgm:t>
        <a:bodyPr/>
        <a:lstStyle/>
        <a:p>
          <a:endParaRPr lang="en-PH"/>
        </a:p>
      </dgm:t>
    </dgm:pt>
    <dgm:pt modelId="{9A908D91-4014-45CE-8B21-8E7056E818AD}" type="sibTrans" cxnId="{57330EE7-C1B1-4AAE-9F96-780835E836DA}">
      <dgm:prSet/>
      <dgm:spPr/>
      <dgm:t>
        <a:bodyPr/>
        <a:lstStyle/>
        <a:p>
          <a:endParaRPr lang="en-PH"/>
        </a:p>
      </dgm:t>
    </dgm:pt>
    <dgm:pt modelId="{D8575095-B55C-4146-A1CC-460962FC0A7E}" type="pres">
      <dgm:prSet presAssocID="{69A19D78-4BF4-447C-93BE-08976C322A85}" presName="linear" presStyleCnt="0">
        <dgm:presLayoutVars>
          <dgm:animLvl val="lvl"/>
          <dgm:resizeHandles val="exact"/>
        </dgm:presLayoutVars>
      </dgm:prSet>
      <dgm:spPr/>
      <dgm:t>
        <a:bodyPr/>
        <a:lstStyle/>
        <a:p>
          <a:endParaRPr lang="en-PH"/>
        </a:p>
      </dgm:t>
    </dgm:pt>
    <dgm:pt modelId="{5E3F942C-F37D-4C1D-AD19-3B09C08C6EA4}" type="pres">
      <dgm:prSet presAssocID="{3EF34F14-CADB-4084-A454-99F9E01BAD51}" presName="parentText" presStyleLbl="node1" presStyleIdx="0" presStyleCnt="4" custScaleY="71177" custLinFactNeighborY="-31011">
        <dgm:presLayoutVars>
          <dgm:chMax val="0"/>
          <dgm:bulletEnabled val="1"/>
        </dgm:presLayoutVars>
      </dgm:prSet>
      <dgm:spPr/>
      <dgm:t>
        <a:bodyPr/>
        <a:lstStyle/>
        <a:p>
          <a:endParaRPr lang="en-PH"/>
        </a:p>
      </dgm:t>
    </dgm:pt>
    <dgm:pt modelId="{109FE28F-48CD-473D-B2CB-CE85E786B451}" type="pres">
      <dgm:prSet presAssocID="{DC8DACEC-3D2E-4B43-A335-8AC3C90FEC40}" presName="spacer" presStyleCnt="0"/>
      <dgm:spPr/>
      <dgm:t>
        <a:bodyPr/>
        <a:lstStyle/>
        <a:p>
          <a:endParaRPr lang="en-PH"/>
        </a:p>
      </dgm:t>
    </dgm:pt>
    <dgm:pt modelId="{18526019-59A9-4DF2-B988-613AE5EF1049}" type="pres">
      <dgm:prSet presAssocID="{2ED33423-228E-41B1-A9D5-1E29E286BAC3}" presName="parentText" presStyleLbl="node1" presStyleIdx="1" presStyleCnt="4" custScaleY="71177" custLinFactNeighborY="-89151">
        <dgm:presLayoutVars>
          <dgm:chMax val="0"/>
          <dgm:bulletEnabled val="1"/>
        </dgm:presLayoutVars>
      </dgm:prSet>
      <dgm:spPr/>
      <dgm:t>
        <a:bodyPr/>
        <a:lstStyle/>
        <a:p>
          <a:endParaRPr lang="en-PH"/>
        </a:p>
      </dgm:t>
    </dgm:pt>
    <dgm:pt modelId="{E8AB7031-945E-4377-84C7-AC69050EE8C6}" type="pres">
      <dgm:prSet presAssocID="{AD8A9D4C-3840-4DCE-BB8C-F5F6DFDCAF53}" presName="spacer" presStyleCnt="0"/>
      <dgm:spPr/>
      <dgm:t>
        <a:bodyPr/>
        <a:lstStyle/>
        <a:p>
          <a:endParaRPr lang="en-PH"/>
        </a:p>
      </dgm:t>
    </dgm:pt>
    <dgm:pt modelId="{7B32D3FD-7575-4065-A587-D26CAD58ED7F}" type="pres">
      <dgm:prSet presAssocID="{1B352EED-48F2-433C-9B69-A0DE5BB258A1}" presName="parentText" presStyleLbl="node1" presStyleIdx="2" presStyleCnt="4" custScaleY="71177" custLinFactY="-3265" custLinFactNeighborY="-100000">
        <dgm:presLayoutVars>
          <dgm:chMax val="0"/>
          <dgm:bulletEnabled val="1"/>
        </dgm:presLayoutVars>
      </dgm:prSet>
      <dgm:spPr/>
      <dgm:t>
        <a:bodyPr/>
        <a:lstStyle/>
        <a:p>
          <a:endParaRPr lang="en-PH"/>
        </a:p>
      </dgm:t>
    </dgm:pt>
    <dgm:pt modelId="{D449F4F5-0106-47A5-8DC3-02D296C6490D}" type="pres">
      <dgm:prSet presAssocID="{BC0323FE-23D0-442A-8C1B-A5E3E8549900}" presName="spacer" presStyleCnt="0"/>
      <dgm:spPr/>
      <dgm:t>
        <a:bodyPr/>
        <a:lstStyle/>
        <a:p>
          <a:endParaRPr lang="en-PH"/>
        </a:p>
      </dgm:t>
    </dgm:pt>
    <dgm:pt modelId="{765A0576-B8F2-4E79-B78C-5FDF88D6B044}" type="pres">
      <dgm:prSet presAssocID="{4BB2764A-6913-4710-81AF-AE64081126D7}" presName="parentText" presStyleLbl="node1" presStyleIdx="3" presStyleCnt="4" custScaleY="71177" custLinFactY="-11439" custLinFactNeighborY="-100000">
        <dgm:presLayoutVars>
          <dgm:chMax val="0"/>
          <dgm:bulletEnabled val="1"/>
        </dgm:presLayoutVars>
      </dgm:prSet>
      <dgm:spPr/>
      <dgm:t>
        <a:bodyPr/>
        <a:lstStyle/>
        <a:p>
          <a:endParaRPr lang="en-PH"/>
        </a:p>
      </dgm:t>
    </dgm:pt>
  </dgm:ptLst>
  <dgm:cxnLst>
    <dgm:cxn modelId="{9EF66189-965A-40DC-89BE-3B68E5466F93}" type="presOf" srcId="{3EF34F14-CADB-4084-A454-99F9E01BAD51}" destId="{5E3F942C-F37D-4C1D-AD19-3B09C08C6EA4}" srcOrd="0" destOrd="0" presId="urn:microsoft.com/office/officeart/2005/8/layout/vList2"/>
    <dgm:cxn modelId="{8685302A-19C6-484A-AC70-498B20A58555}" srcId="{69A19D78-4BF4-447C-93BE-08976C322A85}" destId="{2ED33423-228E-41B1-A9D5-1E29E286BAC3}" srcOrd="1" destOrd="0" parTransId="{C7E13221-27A4-4537-99BA-DFC0EAD8DD2D}" sibTransId="{AD8A9D4C-3840-4DCE-BB8C-F5F6DFDCAF53}"/>
    <dgm:cxn modelId="{EC4E80BA-DFCE-4FD8-B7C9-1215244410C9}" srcId="{69A19D78-4BF4-447C-93BE-08976C322A85}" destId="{1B352EED-48F2-433C-9B69-A0DE5BB258A1}" srcOrd="2" destOrd="0" parTransId="{42FD2FFD-DDCB-43BC-A244-6E682AD8ECC3}" sibTransId="{BC0323FE-23D0-442A-8C1B-A5E3E8549900}"/>
    <dgm:cxn modelId="{57330EE7-C1B1-4AAE-9F96-780835E836DA}" srcId="{69A19D78-4BF4-447C-93BE-08976C322A85}" destId="{4BB2764A-6913-4710-81AF-AE64081126D7}" srcOrd="3" destOrd="0" parTransId="{2DBE6345-7FFD-43C8-9188-E1C7EC9BA6D8}" sibTransId="{9A908D91-4014-45CE-8B21-8E7056E818AD}"/>
    <dgm:cxn modelId="{7B47CF3F-99D0-47D3-8492-AE44B65705C7}" type="presOf" srcId="{69A19D78-4BF4-447C-93BE-08976C322A85}" destId="{D8575095-B55C-4146-A1CC-460962FC0A7E}" srcOrd="0" destOrd="0" presId="urn:microsoft.com/office/officeart/2005/8/layout/vList2"/>
    <dgm:cxn modelId="{1A894546-BB18-4E4C-93C5-BBFA8B08C76B}" type="presOf" srcId="{2ED33423-228E-41B1-A9D5-1E29E286BAC3}" destId="{18526019-59A9-4DF2-B988-613AE5EF1049}" srcOrd="0" destOrd="0" presId="urn:microsoft.com/office/officeart/2005/8/layout/vList2"/>
    <dgm:cxn modelId="{9D1BA6E3-FE09-47C3-A893-0ED7565F4A22}" type="presOf" srcId="{1B352EED-48F2-433C-9B69-A0DE5BB258A1}" destId="{7B32D3FD-7575-4065-A587-D26CAD58ED7F}" srcOrd="0" destOrd="0" presId="urn:microsoft.com/office/officeart/2005/8/layout/vList2"/>
    <dgm:cxn modelId="{1B98CA3C-AC39-447E-979C-87808DF56451}" type="presOf" srcId="{4BB2764A-6913-4710-81AF-AE64081126D7}" destId="{765A0576-B8F2-4E79-B78C-5FDF88D6B044}" srcOrd="0" destOrd="0" presId="urn:microsoft.com/office/officeart/2005/8/layout/vList2"/>
    <dgm:cxn modelId="{0D84D725-0DAF-4832-BB2C-5C83A5138675}" srcId="{69A19D78-4BF4-447C-93BE-08976C322A85}" destId="{3EF34F14-CADB-4084-A454-99F9E01BAD51}" srcOrd="0" destOrd="0" parTransId="{AAEB4B22-664E-48D9-BB29-61F1BA403C56}" sibTransId="{DC8DACEC-3D2E-4B43-A335-8AC3C90FEC40}"/>
    <dgm:cxn modelId="{F0B78875-013E-4DE2-9007-6B1FDA8A49F3}" type="presParOf" srcId="{D8575095-B55C-4146-A1CC-460962FC0A7E}" destId="{5E3F942C-F37D-4C1D-AD19-3B09C08C6EA4}" srcOrd="0" destOrd="0" presId="urn:microsoft.com/office/officeart/2005/8/layout/vList2"/>
    <dgm:cxn modelId="{FAF10B5B-5234-49B5-851C-1A0BA26520A1}" type="presParOf" srcId="{D8575095-B55C-4146-A1CC-460962FC0A7E}" destId="{109FE28F-48CD-473D-B2CB-CE85E786B451}" srcOrd="1" destOrd="0" presId="urn:microsoft.com/office/officeart/2005/8/layout/vList2"/>
    <dgm:cxn modelId="{D131EB2A-C82F-4DEE-B768-FD617AD5C76C}" type="presParOf" srcId="{D8575095-B55C-4146-A1CC-460962FC0A7E}" destId="{18526019-59A9-4DF2-B988-613AE5EF1049}" srcOrd="2" destOrd="0" presId="urn:microsoft.com/office/officeart/2005/8/layout/vList2"/>
    <dgm:cxn modelId="{B3B17DE7-9EFD-4D3B-A9EF-28AEA52CEF0C}" type="presParOf" srcId="{D8575095-B55C-4146-A1CC-460962FC0A7E}" destId="{E8AB7031-945E-4377-84C7-AC69050EE8C6}" srcOrd="3" destOrd="0" presId="urn:microsoft.com/office/officeart/2005/8/layout/vList2"/>
    <dgm:cxn modelId="{62991C55-6E9A-4D24-B170-D38708EE475F}" type="presParOf" srcId="{D8575095-B55C-4146-A1CC-460962FC0A7E}" destId="{7B32D3FD-7575-4065-A587-D26CAD58ED7F}" srcOrd="4" destOrd="0" presId="urn:microsoft.com/office/officeart/2005/8/layout/vList2"/>
    <dgm:cxn modelId="{625C2CD6-6270-48B0-828F-0280F285BDAF}" type="presParOf" srcId="{D8575095-B55C-4146-A1CC-460962FC0A7E}" destId="{D449F4F5-0106-47A5-8DC3-02D296C6490D}" srcOrd="5" destOrd="0" presId="urn:microsoft.com/office/officeart/2005/8/layout/vList2"/>
    <dgm:cxn modelId="{105864FC-914F-4958-BD4E-CE9699036C98}" type="presParOf" srcId="{D8575095-B55C-4146-A1CC-460962FC0A7E}" destId="{765A0576-B8F2-4E79-B78C-5FDF88D6B04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1C07AA0-5983-4B8F-BDAD-8E9839E095A1}" type="doc">
      <dgm:prSet loTypeId="urn:microsoft.com/office/officeart/2005/8/layout/vList3" loCatId="list" qsTypeId="urn:microsoft.com/office/officeart/2005/8/quickstyle/simple4" qsCatId="simple" csTypeId="urn:microsoft.com/office/officeart/2005/8/colors/colorful1" csCatId="colorful" phldr="1"/>
      <dgm:spPr/>
    </dgm:pt>
    <dgm:pt modelId="{63427134-E0B5-43DE-88AA-7B5E86CC079C}">
      <dgm:prSet phldrT="[Text]"/>
      <dgm:spPr/>
      <dgm:t>
        <a:bodyPr/>
        <a:lstStyle/>
        <a:p>
          <a:r>
            <a:rPr lang="en-PH" dirty="0" smtClean="0"/>
            <a:t>Definition of agricultural extension</a:t>
          </a:r>
          <a:endParaRPr lang="en-PH" dirty="0"/>
        </a:p>
      </dgm:t>
    </dgm:pt>
    <dgm:pt modelId="{5E2BB7D4-06A5-4A59-B4AD-143D5FF3B90D}" type="parTrans" cxnId="{72414F04-2414-4DF4-94C2-6AD2943D9DD7}">
      <dgm:prSet/>
      <dgm:spPr/>
      <dgm:t>
        <a:bodyPr/>
        <a:lstStyle/>
        <a:p>
          <a:endParaRPr lang="en-PH"/>
        </a:p>
      </dgm:t>
    </dgm:pt>
    <dgm:pt modelId="{E8AF953D-6B46-4D9C-A571-E0B37F5BC4AF}" type="sibTrans" cxnId="{72414F04-2414-4DF4-94C2-6AD2943D9DD7}">
      <dgm:prSet/>
      <dgm:spPr/>
      <dgm:t>
        <a:bodyPr/>
        <a:lstStyle/>
        <a:p>
          <a:endParaRPr lang="en-PH"/>
        </a:p>
      </dgm:t>
    </dgm:pt>
    <dgm:pt modelId="{EF6F9752-2B62-43D8-A61D-97A83C887D12}">
      <dgm:prSet phldrT="[Text]"/>
      <dgm:spPr/>
      <dgm:t>
        <a:bodyPr/>
        <a:lstStyle/>
        <a:p>
          <a:r>
            <a:rPr lang="en-PH" dirty="0" smtClean="0"/>
            <a:t>Roles of agricultural extension and </a:t>
          </a:r>
          <a:r>
            <a:rPr lang="en-PH" dirty="0" err="1" smtClean="0"/>
            <a:t>extensionists</a:t>
          </a:r>
          <a:endParaRPr lang="en-PH" dirty="0"/>
        </a:p>
      </dgm:t>
    </dgm:pt>
    <dgm:pt modelId="{C549F367-C30E-4227-870D-AD7314DADF3D}" type="parTrans" cxnId="{DE05B30B-692E-425C-8233-DF92A503A605}">
      <dgm:prSet/>
      <dgm:spPr/>
      <dgm:t>
        <a:bodyPr/>
        <a:lstStyle/>
        <a:p>
          <a:endParaRPr lang="en-PH"/>
        </a:p>
      </dgm:t>
    </dgm:pt>
    <dgm:pt modelId="{FC48D55E-9160-4D69-BFE6-2EAE203B3661}" type="sibTrans" cxnId="{DE05B30B-692E-425C-8233-DF92A503A605}">
      <dgm:prSet/>
      <dgm:spPr/>
      <dgm:t>
        <a:bodyPr/>
        <a:lstStyle/>
        <a:p>
          <a:endParaRPr lang="en-PH"/>
        </a:p>
      </dgm:t>
    </dgm:pt>
    <dgm:pt modelId="{22707F5B-C2A8-41A1-9F79-B9E9842DFC4A}">
      <dgm:prSet phldrT="[Text]"/>
      <dgm:spPr/>
      <dgm:t>
        <a:bodyPr/>
        <a:lstStyle/>
        <a:p>
          <a:r>
            <a:rPr lang="en-PH" dirty="0" smtClean="0"/>
            <a:t>Activities considered part of agricultural extension</a:t>
          </a:r>
          <a:endParaRPr lang="en-PH" dirty="0"/>
        </a:p>
      </dgm:t>
    </dgm:pt>
    <dgm:pt modelId="{B30A94CF-247A-4636-AD57-C843ACCB7FD8}" type="parTrans" cxnId="{61F54C74-021E-4D24-90EE-732FE062B292}">
      <dgm:prSet/>
      <dgm:spPr/>
      <dgm:t>
        <a:bodyPr/>
        <a:lstStyle/>
        <a:p>
          <a:endParaRPr lang="en-PH"/>
        </a:p>
      </dgm:t>
    </dgm:pt>
    <dgm:pt modelId="{9738B576-0BB5-49EE-B39C-CAA20E71E3B5}" type="sibTrans" cxnId="{61F54C74-021E-4D24-90EE-732FE062B292}">
      <dgm:prSet/>
      <dgm:spPr/>
      <dgm:t>
        <a:bodyPr/>
        <a:lstStyle/>
        <a:p>
          <a:endParaRPr lang="en-PH"/>
        </a:p>
      </dgm:t>
    </dgm:pt>
    <dgm:pt modelId="{CAD8D3AA-0214-440D-B8F5-82C8050F91D8}" type="pres">
      <dgm:prSet presAssocID="{31C07AA0-5983-4B8F-BDAD-8E9839E095A1}" presName="linearFlow" presStyleCnt="0">
        <dgm:presLayoutVars>
          <dgm:dir/>
          <dgm:resizeHandles val="exact"/>
        </dgm:presLayoutVars>
      </dgm:prSet>
      <dgm:spPr/>
    </dgm:pt>
    <dgm:pt modelId="{7A4318E0-983E-411B-BAA5-39BAD12FF2BF}" type="pres">
      <dgm:prSet presAssocID="{63427134-E0B5-43DE-88AA-7B5E86CC079C}" presName="composite" presStyleCnt="0"/>
      <dgm:spPr/>
    </dgm:pt>
    <dgm:pt modelId="{5815B13D-BC4E-46FA-BBAE-8B93582D5B2E}" type="pres">
      <dgm:prSet presAssocID="{63427134-E0B5-43DE-88AA-7B5E86CC079C}" presName="imgShp" presStyleLbl="fgImgPlace1" presStyleIdx="0" presStyleCnt="3"/>
      <dgm:spPr/>
    </dgm:pt>
    <dgm:pt modelId="{5B739248-10EE-434F-9F08-4F41ADCCB581}" type="pres">
      <dgm:prSet presAssocID="{63427134-E0B5-43DE-88AA-7B5E86CC079C}" presName="txShp" presStyleLbl="node1" presStyleIdx="0" presStyleCnt="3">
        <dgm:presLayoutVars>
          <dgm:bulletEnabled val="1"/>
        </dgm:presLayoutVars>
      </dgm:prSet>
      <dgm:spPr/>
      <dgm:t>
        <a:bodyPr/>
        <a:lstStyle/>
        <a:p>
          <a:endParaRPr lang="en-PH"/>
        </a:p>
      </dgm:t>
    </dgm:pt>
    <dgm:pt modelId="{8ED006B5-1E18-4799-96D9-E735E4EC7160}" type="pres">
      <dgm:prSet presAssocID="{E8AF953D-6B46-4D9C-A571-E0B37F5BC4AF}" presName="spacing" presStyleCnt="0"/>
      <dgm:spPr/>
    </dgm:pt>
    <dgm:pt modelId="{B5220263-3F43-4260-89C5-9582204D7B24}" type="pres">
      <dgm:prSet presAssocID="{EF6F9752-2B62-43D8-A61D-97A83C887D12}" presName="composite" presStyleCnt="0"/>
      <dgm:spPr/>
    </dgm:pt>
    <dgm:pt modelId="{D105FC14-2D24-459C-9EB3-AD48DAA3713B}" type="pres">
      <dgm:prSet presAssocID="{EF6F9752-2B62-43D8-A61D-97A83C887D12}" presName="imgShp" presStyleLbl="fgImgPlace1" presStyleIdx="1" presStyleCnt="3"/>
      <dgm:spPr/>
    </dgm:pt>
    <dgm:pt modelId="{C8B90C69-5BB9-4BEA-99B1-196DE5673AB3}" type="pres">
      <dgm:prSet presAssocID="{EF6F9752-2B62-43D8-A61D-97A83C887D12}" presName="txShp" presStyleLbl="node1" presStyleIdx="1" presStyleCnt="3">
        <dgm:presLayoutVars>
          <dgm:bulletEnabled val="1"/>
        </dgm:presLayoutVars>
      </dgm:prSet>
      <dgm:spPr/>
      <dgm:t>
        <a:bodyPr/>
        <a:lstStyle/>
        <a:p>
          <a:endParaRPr lang="en-PH"/>
        </a:p>
      </dgm:t>
    </dgm:pt>
    <dgm:pt modelId="{C5664010-C40E-475E-90BE-05C6EE505A97}" type="pres">
      <dgm:prSet presAssocID="{FC48D55E-9160-4D69-BFE6-2EAE203B3661}" presName="spacing" presStyleCnt="0"/>
      <dgm:spPr/>
    </dgm:pt>
    <dgm:pt modelId="{B7FDB382-2ACA-431A-8980-4E8F7F1F7599}" type="pres">
      <dgm:prSet presAssocID="{22707F5B-C2A8-41A1-9F79-B9E9842DFC4A}" presName="composite" presStyleCnt="0"/>
      <dgm:spPr/>
    </dgm:pt>
    <dgm:pt modelId="{679154B1-5B73-4957-B9F1-3368A5984959}" type="pres">
      <dgm:prSet presAssocID="{22707F5B-C2A8-41A1-9F79-B9E9842DFC4A}" presName="imgShp" presStyleLbl="fgImgPlace1" presStyleIdx="2" presStyleCnt="3"/>
      <dgm:spPr/>
    </dgm:pt>
    <dgm:pt modelId="{CD437BAB-CC1D-4AF8-B069-9700E6CAF691}" type="pres">
      <dgm:prSet presAssocID="{22707F5B-C2A8-41A1-9F79-B9E9842DFC4A}" presName="txShp" presStyleLbl="node1" presStyleIdx="2" presStyleCnt="3">
        <dgm:presLayoutVars>
          <dgm:bulletEnabled val="1"/>
        </dgm:presLayoutVars>
      </dgm:prSet>
      <dgm:spPr/>
      <dgm:t>
        <a:bodyPr/>
        <a:lstStyle/>
        <a:p>
          <a:endParaRPr lang="en-PH"/>
        </a:p>
      </dgm:t>
    </dgm:pt>
  </dgm:ptLst>
  <dgm:cxnLst>
    <dgm:cxn modelId="{61F54C74-021E-4D24-90EE-732FE062B292}" srcId="{31C07AA0-5983-4B8F-BDAD-8E9839E095A1}" destId="{22707F5B-C2A8-41A1-9F79-B9E9842DFC4A}" srcOrd="2" destOrd="0" parTransId="{B30A94CF-247A-4636-AD57-C843ACCB7FD8}" sibTransId="{9738B576-0BB5-49EE-B39C-CAA20E71E3B5}"/>
    <dgm:cxn modelId="{27F3787E-5847-4436-90FF-319277363379}" type="presOf" srcId="{EF6F9752-2B62-43D8-A61D-97A83C887D12}" destId="{C8B90C69-5BB9-4BEA-99B1-196DE5673AB3}" srcOrd="0" destOrd="0" presId="urn:microsoft.com/office/officeart/2005/8/layout/vList3"/>
    <dgm:cxn modelId="{72414F04-2414-4DF4-94C2-6AD2943D9DD7}" srcId="{31C07AA0-5983-4B8F-BDAD-8E9839E095A1}" destId="{63427134-E0B5-43DE-88AA-7B5E86CC079C}" srcOrd="0" destOrd="0" parTransId="{5E2BB7D4-06A5-4A59-B4AD-143D5FF3B90D}" sibTransId="{E8AF953D-6B46-4D9C-A571-E0B37F5BC4AF}"/>
    <dgm:cxn modelId="{5E19CB8B-BADB-4CD2-BD40-DD028BCE85AF}" type="presOf" srcId="{22707F5B-C2A8-41A1-9F79-B9E9842DFC4A}" destId="{CD437BAB-CC1D-4AF8-B069-9700E6CAF691}" srcOrd="0" destOrd="0" presId="urn:microsoft.com/office/officeart/2005/8/layout/vList3"/>
    <dgm:cxn modelId="{277922E5-B7FD-4DB7-9E99-3145F3940BC7}" type="presOf" srcId="{31C07AA0-5983-4B8F-BDAD-8E9839E095A1}" destId="{CAD8D3AA-0214-440D-B8F5-82C8050F91D8}" srcOrd="0" destOrd="0" presId="urn:microsoft.com/office/officeart/2005/8/layout/vList3"/>
    <dgm:cxn modelId="{0E0C1A1B-3789-4345-9B6F-2BA99A36F472}" type="presOf" srcId="{63427134-E0B5-43DE-88AA-7B5E86CC079C}" destId="{5B739248-10EE-434F-9F08-4F41ADCCB581}" srcOrd="0" destOrd="0" presId="urn:microsoft.com/office/officeart/2005/8/layout/vList3"/>
    <dgm:cxn modelId="{DE05B30B-692E-425C-8233-DF92A503A605}" srcId="{31C07AA0-5983-4B8F-BDAD-8E9839E095A1}" destId="{EF6F9752-2B62-43D8-A61D-97A83C887D12}" srcOrd="1" destOrd="0" parTransId="{C549F367-C30E-4227-870D-AD7314DADF3D}" sibTransId="{FC48D55E-9160-4D69-BFE6-2EAE203B3661}"/>
    <dgm:cxn modelId="{C558C62F-5D7D-492A-8A9A-DB42E43C9AE3}" type="presParOf" srcId="{CAD8D3AA-0214-440D-B8F5-82C8050F91D8}" destId="{7A4318E0-983E-411B-BAA5-39BAD12FF2BF}" srcOrd="0" destOrd="0" presId="urn:microsoft.com/office/officeart/2005/8/layout/vList3"/>
    <dgm:cxn modelId="{BD740DBE-3752-4735-B94A-4B9BACA8FDAB}" type="presParOf" srcId="{7A4318E0-983E-411B-BAA5-39BAD12FF2BF}" destId="{5815B13D-BC4E-46FA-BBAE-8B93582D5B2E}" srcOrd="0" destOrd="0" presId="urn:microsoft.com/office/officeart/2005/8/layout/vList3"/>
    <dgm:cxn modelId="{476A01CB-3B88-456C-9FA4-AE8DFE6AB89A}" type="presParOf" srcId="{7A4318E0-983E-411B-BAA5-39BAD12FF2BF}" destId="{5B739248-10EE-434F-9F08-4F41ADCCB581}" srcOrd="1" destOrd="0" presId="urn:microsoft.com/office/officeart/2005/8/layout/vList3"/>
    <dgm:cxn modelId="{FCE1A41F-5C8D-455A-BBBE-580D39FE3AD3}" type="presParOf" srcId="{CAD8D3AA-0214-440D-B8F5-82C8050F91D8}" destId="{8ED006B5-1E18-4799-96D9-E735E4EC7160}" srcOrd="1" destOrd="0" presId="urn:microsoft.com/office/officeart/2005/8/layout/vList3"/>
    <dgm:cxn modelId="{7EBBCFDF-2535-4685-B9EA-3203CB0C7284}" type="presParOf" srcId="{CAD8D3AA-0214-440D-B8F5-82C8050F91D8}" destId="{B5220263-3F43-4260-89C5-9582204D7B24}" srcOrd="2" destOrd="0" presId="urn:microsoft.com/office/officeart/2005/8/layout/vList3"/>
    <dgm:cxn modelId="{E78A0E8A-7E10-4B9C-B38F-25AC1D50CC03}" type="presParOf" srcId="{B5220263-3F43-4260-89C5-9582204D7B24}" destId="{D105FC14-2D24-459C-9EB3-AD48DAA3713B}" srcOrd="0" destOrd="0" presId="urn:microsoft.com/office/officeart/2005/8/layout/vList3"/>
    <dgm:cxn modelId="{48B8D87E-A95C-46D4-B457-29AD15155D43}" type="presParOf" srcId="{B5220263-3F43-4260-89C5-9582204D7B24}" destId="{C8B90C69-5BB9-4BEA-99B1-196DE5673AB3}" srcOrd="1" destOrd="0" presId="urn:microsoft.com/office/officeart/2005/8/layout/vList3"/>
    <dgm:cxn modelId="{24B98886-01CD-43B3-959A-6DFA341CA10C}" type="presParOf" srcId="{CAD8D3AA-0214-440D-B8F5-82C8050F91D8}" destId="{C5664010-C40E-475E-90BE-05C6EE505A97}" srcOrd="3" destOrd="0" presId="urn:microsoft.com/office/officeart/2005/8/layout/vList3"/>
    <dgm:cxn modelId="{C81C1793-CC35-4A6C-A84E-6C0CC0AEE564}" type="presParOf" srcId="{CAD8D3AA-0214-440D-B8F5-82C8050F91D8}" destId="{B7FDB382-2ACA-431A-8980-4E8F7F1F7599}" srcOrd="4" destOrd="0" presId="urn:microsoft.com/office/officeart/2005/8/layout/vList3"/>
    <dgm:cxn modelId="{9C902AB8-7924-4661-AF0E-A13D5C75620E}" type="presParOf" srcId="{B7FDB382-2ACA-431A-8980-4E8F7F1F7599}" destId="{679154B1-5B73-4957-B9F1-3368A5984959}" srcOrd="0" destOrd="0" presId="urn:microsoft.com/office/officeart/2005/8/layout/vList3"/>
    <dgm:cxn modelId="{22F4DA78-C1CF-4C95-88B3-AD7069ADC668}" type="presParOf" srcId="{B7FDB382-2ACA-431A-8980-4E8F7F1F7599}" destId="{CD437BAB-CC1D-4AF8-B069-9700E6CAF69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D4AF23-C45B-4013-97B4-65DD2F15DBD2}" type="doc">
      <dgm:prSet loTypeId="urn:microsoft.com/office/officeart/2005/8/layout/radial6" loCatId="cycle" qsTypeId="urn:microsoft.com/office/officeart/2005/8/quickstyle/simple4" qsCatId="simple" csTypeId="urn:microsoft.com/office/officeart/2005/8/colors/colorful1" csCatId="colorful" phldr="1"/>
      <dgm:spPr/>
      <dgm:t>
        <a:bodyPr/>
        <a:lstStyle/>
        <a:p>
          <a:endParaRPr lang="en-PH"/>
        </a:p>
      </dgm:t>
    </dgm:pt>
    <dgm:pt modelId="{708B37D9-301A-41B5-9604-1B195B1F46A9}">
      <dgm:prSet phldrT="[Text]"/>
      <dgm:spPr/>
      <dgm:t>
        <a:bodyPr/>
        <a:lstStyle/>
        <a:p>
          <a:r>
            <a:rPr lang="en-PH" b="1" dirty="0" smtClean="0"/>
            <a:t>Roles of an Agricultural Extension Worker</a:t>
          </a:r>
          <a:endParaRPr lang="en-PH" b="1" dirty="0"/>
        </a:p>
      </dgm:t>
    </dgm:pt>
    <dgm:pt modelId="{629AB280-49A1-4AC1-8D4B-F7E5ADB0CB74}" type="parTrans" cxnId="{B67A9296-00E2-467C-85C1-8C1AB9B30A01}">
      <dgm:prSet/>
      <dgm:spPr/>
      <dgm:t>
        <a:bodyPr/>
        <a:lstStyle/>
        <a:p>
          <a:endParaRPr lang="en-PH"/>
        </a:p>
      </dgm:t>
    </dgm:pt>
    <dgm:pt modelId="{7E39C211-1291-43B4-B90A-139E2DDEC117}" type="sibTrans" cxnId="{B67A9296-00E2-467C-85C1-8C1AB9B30A01}">
      <dgm:prSet/>
      <dgm:spPr/>
      <dgm:t>
        <a:bodyPr/>
        <a:lstStyle/>
        <a:p>
          <a:endParaRPr lang="en-PH"/>
        </a:p>
      </dgm:t>
    </dgm:pt>
    <dgm:pt modelId="{96B4EE01-4DE4-4594-8C19-D6A791FDEEDC}">
      <dgm:prSet phldrT="[Text]" custT="1"/>
      <dgm:spPr/>
      <dgm:t>
        <a:bodyPr/>
        <a:lstStyle/>
        <a:p>
          <a:r>
            <a:rPr lang="en-PH" sz="1800" dirty="0" smtClean="0"/>
            <a:t>Educator, guide in decision-making</a:t>
          </a:r>
          <a:endParaRPr lang="en-PH" sz="1800" dirty="0"/>
        </a:p>
      </dgm:t>
    </dgm:pt>
    <dgm:pt modelId="{B2194D10-BFBE-4C88-B691-E096EE79993E}" type="parTrans" cxnId="{A7DF9F53-5B07-4C65-8367-4E798F5E4B45}">
      <dgm:prSet/>
      <dgm:spPr/>
      <dgm:t>
        <a:bodyPr/>
        <a:lstStyle/>
        <a:p>
          <a:endParaRPr lang="en-PH"/>
        </a:p>
      </dgm:t>
    </dgm:pt>
    <dgm:pt modelId="{2606BC1C-27C3-44D6-BA7A-097963068CC8}" type="sibTrans" cxnId="{A7DF9F53-5B07-4C65-8367-4E798F5E4B45}">
      <dgm:prSet/>
      <dgm:spPr/>
      <dgm:t>
        <a:bodyPr/>
        <a:lstStyle/>
        <a:p>
          <a:endParaRPr lang="en-PH"/>
        </a:p>
      </dgm:t>
    </dgm:pt>
    <dgm:pt modelId="{86C82EB4-E8E1-4403-9270-60B990451964}">
      <dgm:prSet phldrT="[Text]" custT="1"/>
      <dgm:spPr/>
      <dgm:t>
        <a:bodyPr/>
        <a:lstStyle/>
        <a:p>
          <a:r>
            <a:rPr lang="en-PH" sz="1800" dirty="0" smtClean="0"/>
            <a:t>Provider of and link to needed/ helpful agricultural information </a:t>
          </a:r>
          <a:endParaRPr lang="en-PH" sz="1800" dirty="0"/>
        </a:p>
      </dgm:t>
    </dgm:pt>
    <dgm:pt modelId="{6AE8202A-A082-4970-A0AD-B6082443BF33}" type="parTrans" cxnId="{8500018A-A635-41B3-9F88-9C645AB0A395}">
      <dgm:prSet/>
      <dgm:spPr/>
      <dgm:t>
        <a:bodyPr/>
        <a:lstStyle/>
        <a:p>
          <a:endParaRPr lang="en-PH"/>
        </a:p>
      </dgm:t>
    </dgm:pt>
    <dgm:pt modelId="{B04C7344-3615-44A9-A9A0-093717C7678F}" type="sibTrans" cxnId="{8500018A-A635-41B3-9F88-9C645AB0A395}">
      <dgm:prSet/>
      <dgm:spPr/>
      <dgm:t>
        <a:bodyPr/>
        <a:lstStyle/>
        <a:p>
          <a:endParaRPr lang="en-PH"/>
        </a:p>
      </dgm:t>
    </dgm:pt>
    <dgm:pt modelId="{1AE58920-92EE-4ACF-9550-2D7448433E8F}">
      <dgm:prSet phldrT="[Text]" custT="1"/>
      <dgm:spPr/>
      <dgm:t>
        <a:bodyPr/>
        <a:lstStyle/>
        <a:p>
          <a:r>
            <a:rPr lang="en-PH" sz="1800" dirty="0" smtClean="0"/>
            <a:t>Link to research</a:t>
          </a:r>
          <a:endParaRPr lang="en-PH" sz="1800" dirty="0"/>
        </a:p>
      </dgm:t>
    </dgm:pt>
    <dgm:pt modelId="{D0416FE8-85D1-4A33-84B6-659DB4E78894}" type="parTrans" cxnId="{F74BA371-5B04-42D5-AA0A-0D7E597F5FEA}">
      <dgm:prSet/>
      <dgm:spPr/>
      <dgm:t>
        <a:bodyPr/>
        <a:lstStyle/>
        <a:p>
          <a:endParaRPr lang="en-PH"/>
        </a:p>
      </dgm:t>
    </dgm:pt>
    <dgm:pt modelId="{8E91782A-8982-4CC6-8F92-8898423B271C}" type="sibTrans" cxnId="{F74BA371-5B04-42D5-AA0A-0D7E597F5FEA}">
      <dgm:prSet/>
      <dgm:spPr/>
      <dgm:t>
        <a:bodyPr/>
        <a:lstStyle/>
        <a:p>
          <a:endParaRPr lang="en-PH"/>
        </a:p>
      </dgm:t>
    </dgm:pt>
    <dgm:pt modelId="{B6EBE774-BB82-45EE-9EE9-28CEEFD35471}">
      <dgm:prSet phldrT="[Text]" custT="1"/>
      <dgm:spPr/>
      <dgm:t>
        <a:bodyPr/>
        <a:lstStyle/>
        <a:p>
          <a:r>
            <a:rPr lang="en-PH" sz="1800" dirty="0" smtClean="0"/>
            <a:t>Trainer/ facilitator</a:t>
          </a:r>
          <a:endParaRPr lang="en-PH" sz="1800" dirty="0"/>
        </a:p>
      </dgm:t>
    </dgm:pt>
    <dgm:pt modelId="{1D7C73A7-7942-45D5-B07E-7C7A59F490AE}" type="parTrans" cxnId="{785A782F-0597-41AA-ACEB-812B9369492A}">
      <dgm:prSet/>
      <dgm:spPr/>
      <dgm:t>
        <a:bodyPr/>
        <a:lstStyle/>
        <a:p>
          <a:endParaRPr lang="en-PH"/>
        </a:p>
      </dgm:t>
    </dgm:pt>
    <dgm:pt modelId="{2B3C845C-4E8F-4F49-ACE8-84F5FC9B43E6}" type="sibTrans" cxnId="{785A782F-0597-41AA-ACEB-812B9369492A}">
      <dgm:prSet/>
      <dgm:spPr/>
      <dgm:t>
        <a:bodyPr/>
        <a:lstStyle/>
        <a:p>
          <a:endParaRPr lang="en-PH"/>
        </a:p>
      </dgm:t>
    </dgm:pt>
    <dgm:pt modelId="{9BE1D180-215E-463B-9542-FA6E69237007}">
      <dgm:prSet phldrT="[Text]" custT="1"/>
      <dgm:spPr/>
      <dgm:t>
        <a:bodyPr/>
        <a:lstStyle/>
        <a:p>
          <a:r>
            <a:rPr lang="en-PH" sz="1800" dirty="0" smtClean="0"/>
            <a:t>Catalyst</a:t>
          </a:r>
          <a:endParaRPr lang="en-PH" sz="1800" dirty="0"/>
        </a:p>
      </dgm:t>
    </dgm:pt>
    <dgm:pt modelId="{B33AEAC7-DF4F-403C-8021-403FD6D97778}" type="parTrans" cxnId="{CC93793F-DD1B-4DB0-BBE5-D58E270B639B}">
      <dgm:prSet/>
      <dgm:spPr/>
      <dgm:t>
        <a:bodyPr/>
        <a:lstStyle/>
        <a:p>
          <a:endParaRPr lang="en-PH"/>
        </a:p>
      </dgm:t>
    </dgm:pt>
    <dgm:pt modelId="{5BC6510D-B306-4557-870A-E12EECA0FAF2}" type="sibTrans" cxnId="{CC93793F-DD1B-4DB0-BBE5-D58E270B639B}">
      <dgm:prSet/>
      <dgm:spPr/>
      <dgm:t>
        <a:bodyPr/>
        <a:lstStyle/>
        <a:p>
          <a:endParaRPr lang="en-PH"/>
        </a:p>
      </dgm:t>
    </dgm:pt>
    <dgm:pt modelId="{B1DEA2DE-2D10-4F6A-AB41-BF63D9EECC7C}">
      <dgm:prSet phldrT="[Text]" custT="1"/>
      <dgm:spPr/>
      <dgm:t>
        <a:bodyPr/>
        <a:lstStyle/>
        <a:p>
          <a:r>
            <a:rPr lang="en-PH" sz="1800" dirty="0" smtClean="0"/>
            <a:t>Motivator</a:t>
          </a:r>
          <a:endParaRPr lang="en-PH" sz="1800" dirty="0"/>
        </a:p>
      </dgm:t>
    </dgm:pt>
    <dgm:pt modelId="{288C0CC1-B140-438E-9E8F-90AE74A99F3B}" type="parTrans" cxnId="{F35F8A7A-7BE9-4DE7-8C75-B41FEFD3A321}">
      <dgm:prSet/>
      <dgm:spPr/>
      <dgm:t>
        <a:bodyPr/>
        <a:lstStyle/>
        <a:p>
          <a:endParaRPr lang="en-PH"/>
        </a:p>
      </dgm:t>
    </dgm:pt>
    <dgm:pt modelId="{5260D0A2-5ABB-47BE-A71B-C2970C7DE68D}" type="sibTrans" cxnId="{F35F8A7A-7BE9-4DE7-8C75-B41FEFD3A321}">
      <dgm:prSet/>
      <dgm:spPr/>
      <dgm:t>
        <a:bodyPr/>
        <a:lstStyle/>
        <a:p>
          <a:endParaRPr lang="en-PH"/>
        </a:p>
      </dgm:t>
    </dgm:pt>
    <dgm:pt modelId="{CBB342EB-3F18-4A83-8603-CF652D9FE0C1}">
      <dgm:prSet phldrT="[Text]" custT="1"/>
      <dgm:spPr/>
      <dgm:t>
        <a:bodyPr/>
        <a:lstStyle/>
        <a:p>
          <a:r>
            <a:rPr lang="en-PH" sz="1800" dirty="0" smtClean="0"/>
            <a:t>Advisor</a:t>
          </a:r>
          <a:endParaRPr lang="en-PH" sz="1800" dirty="0"/>
        </a:p>
      </dgm:t>
    </dgm:pt>
    <dgm:pt modelId="{CB4E69EF-DE38-4767-93DD-D50A52352125}" type="parTrans" cxnId="{C96B81DF-898E-4B75-B9B3-F596D7471294}">
      <dgm:prSet/>
      <dgm:spPr/>
      <dgm:t>
        <a:bodyPr/>
        <a:lstStyle/>
        <a:p>
          <a:endParaRPr lang="en-PH"/>
        </a:p>
      </dgm:t>
    </dgm:pt>
    <dgm:pt modelId="{09F05A67-78C1-4525-B7A4-84350A06BB5F}" type="sibTrans" cxnId="{C96B81DF-898E-4B75-B9B3-F596D7471294}">
      <dgm:prSet/>
      <dgm:spPr/>
      <dgm:t>
        <a:bodyPr/>
        <a:lstStyle/>
        <a:p>
          <a:endParaRPr lang="en-PH"/>
        </a:p>
      </dgm:t>
    </dgm:pt>
    <dgm:pt modelId="{4CAE6E19-3DFD-49DD-B8B3-A5D4D5E1F1DF}">
      <dgm:prSet phldrT="[Text]" custT="1"/>
      <dgm:spPr/>
      <dgm:t>
        <a:bodyPr/>
        <a:lstStyle/>
        <a:p>
          <a:r>
            <a:rPr lang="en-PH" sz="1800" dirty="0" smtClean="0"/>
            <a:t>Advocate</a:t>
          </a:r>
          <a:endParaRPr lang="en-PH" sz="1800" dirty="0"/>
        </a:p>
      </dgm:t>
    </dgm:pt>
    <dgm:pt modelId="{20593410-1303-49C6-95DF-75929178F3E1}" type="parTrans" cxnId="{902CD227-416C-4629-BBF8-75C568AE07D2}">
      <dgm:prSet/>
      <dgm:spPr/>
      <dgm:t>
        <a:bodyPr/>
        <a:lstStyle/>
        <a:p>
          <a:endParaRPr lang="en-PH"/>
        </a:p>
      </dgm:t>
    </dgm:pt>
    <dgm:pt modelId="{111FB0B7-14E5-4DAF-8088-5465FB5E6333}" type="sibTrans" cxnId="{902CD227-416C-4629-BBF8-75C568AE07D2}">
      <dgm:prSet/>
      <dgm:spPr/>
      <dgm:t>
        <a:bodyPr/>
        <a:lstStyle/>
        <a:p>
          <a:endParaRPr lang="en-PH"/>
        </a:p>
      </dgm:t>
    </dgm:pt>
    <dgm:pt modelId="{B35EBFC5-6871-427C-8488-43670E09143C}" type="pres">
      <dgm:prSet presAssocID="{6AD4AF23-C45B-4013-97B4-65DD2F15DBD2}" presName="Name0" presStyleCnt="0">
        <dgm:presLayoutVars>
          <dgm:chMax val="1"/>
          <dgm:dir/>
          <dgm:animLvl val="ctr"/>
          <dgm:resizeHandles val="exact"/>
        </dgm:presLayoutVars>
      </dgm:prSet>
      <dgm:spPr/>
      <dgm:t>
        <a:bodyPr/>
        <a:lstStyle/>
        <a:p>
          <a:endParaRPr lang="en-PH"/>
        </a:p>
      </dgm:t>
    </dgm:pt>
    <dgm:pt modelId="{7F598163-32F5-49DC-8049-4B8BAD198F96}" type="pres">
      <dgm:prSet presAssocID="{708B37D9-301A-41B5-9604-1B195B1F46A9}" presName="centerShape" presStyleLbl="node0" presStyleIdx="0" presStyleCnt="1" custScaleX="146973" custScaleY="135216"/>
      <dgm:spPr/>
      <dgm:t>
        <a:bodyPr/>
        <a:lstStyle/>
        <a:p>
          <a:endParaRPr lang="en-PH"/>
        </a:p>
      </dgm:t>
    </dgm:pt>
    <dgm:pt modelId="{BD7A9208-A85A-4CB5-8DB6-1D3834D38A81}" type="pres">
      <dgm:prSet presAssocID="{96B4EE01-4DE4-4594-8C19-D6A791FDEEDC}" presName="node" presStyleLbl="node1" presStyleIdx="0" presStyleCnt="8" custScaleX="153873" custScaleY="153874">
        <dgm:presLayoutVars>
          <dgm:bulletEnabled val="1"/>
        </dgm:presLayoutVars>
      </dgm:prSet>
      <dgm:spPr/>
      <dgm:t>
        <a:bodyPr/>
        <a:lstStyle/>
        <a:p>
          <a:endParaRPr lang="en-PH"/>
        </a:p>
      </dgm:t>
    </dgm:pt>
    <dgm:pt modelId="{0E95F097-1D98-489D-8B76-246A0150AB55}" type="pres">
      <dgm:prSet presAssocID="{96B4EE01-4DE4-4594-8C19-D6A791FDEEDC}" presName="dummy" presStyleCnt="0"/>
      <dgm:spPr/>
    </dgm:pt>
    <dgm:pt modelId="{241B5345-11AD-4A78-96A9-7618E0B6A5FA}" type="pres">
      <dgm:prSet presAssocID="{2606BC1C-27C3-44D6-BA7A-097963068CC8}" presName="sibTrans" presStyleLbl="sibTrans2D1" presStyleIdx="0" presStyleCnt="8"/>
      <dgm:spPr/>
      <dgm:t>
        <a:bodyPr/>
        <a:lstStyle/>
        <a:p>
          <a:endParaRPr lang="en-PH"/>
        </a:p>
      </dgm:t>
    </dgm:pt>
    <dgm:pt modelId="{D78A991D-2438-4E57-A2E0-C47797BF587D}" type="pres">
      <dgm:prSet presAssocID="{86C82EB4-E8E1-4403-9270-60B990451964}" presName="node" presStyleLbl="node1" presStyleIdx="1" presStyleCnt="8" custScaleX="153873" custScaleY="153874">
        <dgm:presLayoutVars>
          <dgm:bulletEnabled val="1"/>
        </dgm:presLayoutVars>
      </dgm:prSet>
      <dgm:spPr/>
      <dgm:t>
        <a:bodyPr/>
        <a:lstStyle/>
        <a:p>
          <a:endParaRPr lang="en-PH"/>
        </a:p>
      </dgm:t>
    </dgm:pt>
    <dgm:pt modelId="{8C9BD91E-D6CD-447F-9453-5558032C0CA9}" type="pres">
      <dgm:prSet presAssocID="{86C82EB4-E8E1-4403-9270-60B990451964}" presName="dummy" presStyleCnt="0"/>
      <dgm:spPr/>
    </dgm:pt>
    <dgm:pt modelId="{745888C3-1092-4BD3-9489-A8B3DBD0BE2F}" type="pres">
      <dgm:prSet presAssocID="{B04C7344-3615-44A9-A9A0-093717C7678F}" presName="sibTrans" presStyleLbl="sibTrans2D1" presStyleIdx="1" presStyleCnt="8"/>
      <dgm:spPr/>
      <dgm:t>
        <a:bodyPr/>
        <a:lstStyle/>
        <a:p>
          <a:endParaRPr lang="en-PH"/>
        </a:p>
      </dgm:t>
    </dgm:pt>
    <dgm:pt modelId="{C14990F2-5772-4B0F-A272-2169274B9B2F}" type="pres">
      <dgm:prSet presAssocID="{1AE58920-92EE-4ACF-9550-2D7448433E8F}" presName="node" presStyleLbl="node1" presStyleIdx="2" presStyleCnt="8" custScaleX="153873" custScaleY="153874">
        <dgm:presLayoutVars>
          <dgm:bulletEnabled val="1"/>
        </dgm:presLayoutVars>
      </dgm:prSet>
      <dgm:spPr/>
      <dgm:t>
        <a:bodyPr/>
        <a:lstStyle/>
        <a:p>
          <a:endParaRPr lang="en-PH"/>
        </a:p>
      </dgm:t>
    </dgm:pt>
    <dgm:pt modelId="{75B33D80-697A-492E-B6C5-FCC7526FE93B}" type="pres">
      <dgm:prSet presAssocID="{1AE58920-92EE-4ACF-9550-2D7448433E8F}" presName="dummy" presStyleCnt="0"/>
      <dgm:spPr/>
    </dgm:pt>
    <dgm:pt modelId="{71B0CF73-537E-47E4-95DE-F66D9924BA30}" type="pres">
      <dgm:prSet presAssocID="{8E91782A-8982-4CC6-8F92-8898423B271C}" presName="sibTrans" presStyleLbl="sibTrans2D1" presStyleIdx="2" presStyleCnt="8"/>
      <dgm:spPr/>
      <dgm:t>
        <a:bodyPr/>
        <a:lstStyle/>
        <a:p>
          <a:endParaRPr lang="en-PH"/>
        </a:p>
      </dgm:t>
    </dgm:pt>
    <dgm:pt modelId="{ADC04A2D-8F5D-462C-BB91-63483AA12E08}" type="pres">
      <dgm:prSet presAssocID="{B6EBE774-BB82-45EE-9EE9-28CEEFD35471}" presName="node" presStyleLbl="node1" presStyleIdx="3" presStyleCnt="8" custScaleX="153873" custScaleY="153874">
        <dgm:presLayoutVars>
          <dgm:bulletEnabled val="1"/>
        </dgm:presLayoutVars>
      </dgm:prSet>
      <dgm:spPr/>
      <dgm:t>
        <a:bodyPr/>
        <a:lstStyle/>
        <a:p>
          <a:endParaRPr lang="en-PH"/>
        </a:p>
      </dgm:t>
    </dgm:pt>
    <dgm:pt modelId="{352F07B6-502A-4399-B7CD-6342EDBDBF61}" type="pres">
      <dgm:prSet presAssocID="{B6EBE774-BB82-45EE-9EE9-28CEEFD35471}" presName="dummy" presStyleCnt="0"/>
      <dgm:spPr/>
    </dgm:pt>
    <dgm:pt modelId="{D51D5B8D-C645-4531-A3C3-9CD8F9E26BE0}" type="pres">
      <dgm:prSet presAssocID="{2B3C845C-4E8F-4F49-ACE8-84F5FC9B43E6}" presName="sibTrans" presStyleLbl="sibTrans2D1" presStyleIdx="3" presStyleCnt="8"/>
      <dgm:spPr/>
      <dgm:t>
        <a:bodyPr/>
        <a:lstStyle/>
        <a:p>
          <a:endParaRPr lang="en-PH"/>
        </a:p>
      </dgm:t>
    </dgm:pt>
    <dgm:pt modelId="{7106A2B9-E233-404E-A8FC-2DF1E60CA106}" type="pres">
      <dgm:prSet presAssocID="{9BE1D180-215E-463B-9542-FA6E69237007}" presName="node" presStyleLbl="node1" presStyleIdx="4" presStyleCnt="8" custScaleX="153873" custScaleY="153874">
        <dgm:presLayoutVars>
          <dgm:bulletEnabled val="1"/>
        </dgm:presLayoutVars>
      </dgm:prSet>
      <dgm:spPr/>
      <dgm:t>
        <a:bodyPr/>
        <a:lstStyle/>
        <a:p>
          <a:endParaRPr lang="en-PH"/>
        </a:p>
      </dgm:t>
    </dgm:pt>
    <dgm:pt modelId="{D10F4A8A-356A-482B-963F-D1E1FFA3228D}" type="pres">
      <dgm:prSet presAssocID="{9BE1D180-215E-463B-9542-FA6E69237007}" presName="dummy" presStyleCnt="0"/>
      <dgm:spPr/>
    </dgm:pt>
    <dgm:pt modelId="{FDF711BA-AC80-4A62-B87B-EC0DAFEEF66B}" type="pres">
      <dgm:prSet presAssocID="{5BC6510D-B306-4557-870A-E12EECA0FAF2}" presName="sibTrans" presStyleLbl="sibTrans2D1" presStyleIdx="4" presStyleCnt="8"/>
      <dgm:spPr/>
      <dgm:t>
        <a:bodyPr/>
        <a:lstStyle/>
        <a:p>
          <a:endParaRPr lang="en-PH"/>
        </a:p>
      </dgm:t>
    </dgm:pt>
    <dgm:pt modelId="{A33B03AE-CD1F-4CB0-A96F-368F27FD7C10}" type="pres">
      <dgm:prSet presAssocID="{B1DEA2DE-2D10-4F6A-AB41-BF63D9EECC7C}" presName="node" presStyleLbl="node1" presStyleIdx="5" presStyleCnt="8" custScaleX="153873" custScaleY="153874">
        <dgm:presLayoutVars>
          <dgm:bulletEnabled val="1"/>
        </dgm:presLayoutVars>
      </dgm:prSet>
      <dgm:spPr/>
      <dgm:t>
        <a:bodyPr/>
        <a:lstStyle/>
        <a:p>
          <a:endParaRPr lang="en-PH"/>
        </a:p>
      </dgm:t>
    </dgm:pt>
    <dgm:pt modelId="{A9888D7E-8E7C-4788-9272-238C98E8FBC0}" type="pres">
      <dgm:prSet presAssocID="{B1DEA2DE-2D10-4F6A-AB41-BF63D9EECC7C}" presName="dummy" presStyleCnt="0"/>
      <dgm:spPr/>
    </dgm:pt>
    <dgm:pt modelId="{FBD0533C-10FB-4007-8142-F4FFB014CF78}" type="pres">
      <dgm:prSet presAssocID="{5260D0A2-5ABB-47BE-A71B-C2970C7DE68D}" presName="sibTrans" presStyleLbl="sibTrans2D1" presStyleIdx="5" presStyleCnt="8"/>
      <dgm:spPr/>
      <dgm:t>
        <a:bodyPr/>
        <a:lstStyle/>
        <a:p>
          <a:endParaRPr lang="en-PH"/>
        </a:p>
      </dgm:t>
    </dgm:pt>
    <dgm:pt modelId="{C0DBCD09-8902-44CB-AF18-B85ACC646FBC}" type="pres">
      <dgm:prSet presAssocID="{CBB342EB-3F18-4A83-8603-CF652D9FE0C1}" presName="node" presStyleLbl="node1" presStyleIdx="6" presStyleCnt="8" custScaleX="153873" custScaleY="153874">
        <dgm:presLayoutVars>
          <dgm:bulletEnabled val="1"/>
        </dgm:presLayoutVars>
      </dgm:prSet>
      <dgm:spPr/>
      <dgm:t>
        <a:bodyPr/>
        <a:lstStyle/>
        <a:p>
          <a:endParaRPr lang="en-PH"/>
        </a:p>
      </dgm:t>
    </dgm:pt>
    <dgm:pt modelId="{7A9D6C1D-49FC-4007-9801-1E951514CD71}" type="pres">
      <dgm:prSet presAssocID="{CBB342EB-3F18-4A83-8603-CF652D9FE0C1}" presName="dummy" presStyleCnt="0"/>
      <dgm:spPr/>
    </dgm:pt>
    <dgm:pt modelId="{B6663003-B0A1-41D7-9E22-3251A669BD4F}" type="pres">
      <dgm:prSet presAssocID="{09F05A67-78C1-4525-B7A4-84350A06BB5F}" presName="sibTrans" presStyleLbl="sibTrans2D1" presStyleIdx="6" presStyleCnt="8"/>
      <dgm:spPr/>
      <dgm:t>
        <a:bodyPr/>
        <a:lstStyle/>
        <a:p>
          <a:endParaRPr lang="en-PH"/>
        </a:p>
      </dgm:t>
    </dgm:pt>
    <dgm:pt modelId="{B13BE3E1-C9A2-4419-AEF0-87710B305CA5}" type="pres">
      <dgm:prSet presAssocID="{4CAE6E19-3DFD-49DD-B8B3-A5D4D5E1F1DF}" presName="node" presStyleLbl="node1" presStyleIdx="7" presStyleCnt="8" custScaleX="153873" custScaleY="153874">
        <dgm:presLayoutVars>
          <dgm:bulletEnabled val="1"/>
        </dgm:presLayoutVars>
      </dgm:prSet>
      <dgm:spPr/>
      <dgm:t>
        <a:bodyPr/>
        <a:lstStyle/>
        <a:p>
          <a:endParaRPr lang="en-PH"/>
        </a:p>
      </dgm:t>
    </dgm:pt>
    <dgm:pt modelId="{D463D789-75D5-4377-A947-DAE5689FB74D}" type="pres">
      <dgm:prSet presAssocID="{4CAE6E19-3DFD-49DD-B8B3-A5D4D5E1F1DF}" presName="dummy" presStyleCnt="0"/>
      <dgm:spPr/>
    </dgm:pt>
    <dgm:pt modelId="{2A419F2F-1EA7-4E32-80E6-A2C1AA82FFE6}" type="pres">
      <dgm:prSet presAssocID="{111FB0B7-14E5-4DAF-8088-5465FB5E6333}" presName="sibTrans" presStyleLbl="sibTrans2D1" presStyleIdx="7" presStyleCnt="8"/>
      <dgm:spPr/>
      <dgm:t>
        <a:bodyPr/>
        <a:lstStyle/>
        <a:p>
          <a:endParaRPr lang="en-PH"/>
        </a:p>
      </dgm:t>
    </dgm:pt>
  </dgm:ptLst>
  <dgm:cxnLst>
    <dgm:cxn modelId="{CC93793F-DD1B-4DB0-BBE5-D58E270B639B}" srcId="{708B37D9-301A-41B5-9604-1B195B1F46A9}" destId="{9BE1D180-215E-463B-9542-FA6E69237007}" srcOrd="4" destOrd="0" parTransId="{B33AEAC7-DF4F-403C-8021-403FD6D97778}" sibTransId="{5BC6510D-B306-4557-870A-E12EECA0FAF2}"/>
    <dgm:cxn modelId="{01F0CEEF-9970-4B33-B077-43C63A54E5C2}" type="presOf" srcId="{09F05A67-78C1-4525-B7A4-84350A06BB5F}" destId="{B6663003-B0A1-41D7-9E22-3251A669BD4F}" srcOrd="0" destOrd="0" presId="urn:microsoft.com/office/officeart/2005/8/layout/radial6"/>
    <dgm:cxn modelId="{FB205FE2-4A94-4D53-BA93-928ED23B434F}" type="presOf" srcId="{4CAE6E19-3DFD-49DD-B8B3-A5D4D5E1F1DF}" destId="{B13BE3E1-C9A2-4419-AEF0-87710B305CA5}" srcOrd="0" destOrd="0" presId="urn:microsoft.com/office/officeart/2005/8/layout/radial6"/>
    <dgm:cxn modelId="{0E843167-82C1-4007-9E22-E845771072B9}" type="presOf" srcId="{B04C7344-3615-44A9-A9A0-093717C7678F}" destId="{745888C3-1092-4BD3-9489-A8B3DBD0BE2F}" srcOrd="0" destOrd="0" presId="urn:microsoft.com/office/officeart/2005/8/layout/radial6"/>
    <dgm:cxn modelId="{785A782F-0597-41AA-ACEB-812B9369492A}" srcId="{708B37D9-301A-41B5-9604-1B195B1F46A9}" destId="{B6EBE774-BB82-45EE-9EE9-28CEEFD35471}" srcOrd="3" destOrd="0" parTransId="{1D7C73A7-7942-45D5-B07E-7C7A59F490AE}" sibTransId="{2B3C845C-4E8F-4F49-ACE8-84F5FC9B43E6}"/>
    <dgm:cxn modelId="{8500018A-A635-41B3-9F88-9C645AB0A395}" srcId="{708B37D9-301A-41B5-9604-1B195B1F46A9}" destId="{86C82EB4-E8E1-4403-9270-60B990451964}" srcOrd="1" destOrd="0" parTransId="{6AE8202A-A082-4970-A0AD-B6082443BF33}" sibTransId="{B04C7344-3615-44A9-A9A0-093717C7678F}"/>
    <dgm:cxn modelId="{902CD227-416C-4629-BBF8-75C568AE07D2}" srcId="{708B37D9-301A-41B5-9604-1B195B1F46A9}" destId="{4CAE6E19-3DFD-49DD-B8B3-A5D4D5E1F1DF}" srcOrd="7" destOrd="0" parTransId="{20593410-1303-49C6-95DF-75929178F3E1}" sibTransId="{111FB0B7-14E5-4DAF-8088-5465FB5E6333}"/>
    <dgm:cxn modelId="{F74BA371-5B04-42D5-AA0A-0D7E597F5FEA}" srcId="{708B37D9-301A-41B5-9604-1B195B1F46A9}" destId="{1AE58920-92EE-4ACF-9550-2D7448433E8F}" srcOrd="2" destOrd="0" parTransId="{D0416FE8-85D1-4A33-84B6-659DB4E78894}" sibTransId="{8E91782A-8982-4CC6-8F92-8898423B271C}"/>
    <dgm:cxn modelId="{A7DF9F53-5B07-4C65-8367-4E798F5E4B45}" srcId="{708B37D9-301A-41B5-9604-1B195B1F46A9}" destId="{96B4EE01-4DE4-4594-8C19-D6A791FDEEDC}" srcOrd="0" destOrd="0" parTransId="{B2194D10-BFBE-4C88-B691-E096EE79993E}" sibTransId="{2606BC1C-27C3-44D6-BA7A-097963068CC8}"/>
    <dgm:cxn modelId="{8BE4C1E6-8217-4218-8602-00D0C5AB368D}" type="presOf" srcId="{6AD4AF23-C45B-4013-97B4-65DD2F15DBD2}" destId="{B35EBFC5-6871-427C-8488-43670E09143C}" srcOrd="0" destOrd="0" presId="urn:microsoft.com/office/officeart/2005/8/layout/radial6"/>
    <dgm:cxn modelId="{1DF2F2CC-55FB-493C-8A92-A4E73D2B4391}" type="presOf" srcId="{2606BC1C-27C3-44D6-BA7A-097963068CC8}" destId="{241B5345-11AD-4A78-96A9-7618E0B6A5FA}" srcOrd="0" destOrd="0" presId="urn:microsoft.com/office/officeart/2005/8/layout/radial6"/>
    <dgm:cxn modelId="{B67A9296-00E2-467C-85C1-8C1AB9B30A01}" srcId="{6AD4AF23-C45B-4013-97B4-65DD2F15DBD2}" destId="{708B37D9-301A-41B5-9604-1B195B1F46A9}" srcOrd="0" destOrd="0" parTransId="{629AB280-49A1-4AC1-8D4B-F7E5ADB0CB74}" sibTransId="{7E39C211-1291-43B4-B90A-139E2DDEC117}"/>
    <dgm:cxn modelId="{70C897D6-005B-4881-AF00-DC6FB568D64A}" type="presOf" srcId="{96B4EE01-4DE4-4594-8C19-D6A791FDEEDC}" destId="{BD7A9208-A85A-4CB5-8DB6-1D3834D38A81}" srcOrd="0" destOrd="0" presId="urn:microsoft.com/office/officeart/2005/8/layout/radial6"/>
    <dgm:cxn modelId="{B0C76364-CF8A-48C7-B6C4-9F7BBD4BB570}" type="presOf" srcId="{B6EBE774-BB82-45EE-9EE9-28CEEFD35471}" destId="{ADC04A2D-8F5D-462C-BB91-63483AA12E08}" srcOrd="0" destOrd="0" presId="urn:microsoft.com/office/officeart/2005/8/layout/radial6"/>
    <dgm:cxn modelId="{44DC2822-DEAC-4A87-AF41-D3ADE8C058C8}" type="presOf" srcId="{CBB342EB-3F18-4A83-8603-CF652D9FE0C1}" destId="{C0DBCD09-8902-44CB-AF18-B85ACC646FBC}" srcOrd="0" destOrd="0" presId="urn:microsoft.com/office/officeart/2005/8/layout/radial6"/>
    <dgm:cxn modelId="{EF70D4E5-2D64-4424-A2AE-0B69A0488174}" type="presOf" srcId="{5260D0A2-5ABB-47BE-A71B-C2970C7DE68D}" destId="{FBD0533C-10FB-4007-8142-F4FFB014CF78}" srcOrd="0" destOrd="0" presId="urn:microsoft.com/office/officeart/2005/8/layout/radial6"/>
    <dgm:cxn modelId="{01036379-97E4-42BE-8601-862F52545A58}" type="presOf" srcId="{708B37D9-301A-41B5-9604-1B195B1F46A9}" destId="{7F598163-32F5-49DC-8049-4B8BAD198F96}" srcOrd="0" destOrd="0" presId="urn:microsoft.com/office/officeart/2005/8/layout/radial6"/>
    <dgm:cxn modelId="{E2622992-1619-4FBE-961D-8F7D18C757B9}" type="presOf" srcId="{1AE58920-92EE-4ACF-9550-2D7448433E8F}" destId="{C14990F2-5772-4B0F-A272-2169274B9B2F}" srcOrd="0" destOrd="0" presId="urn:microsoft.com/office/officeart/2005/8/layout/radial6"/>
    <dgm:cxn modelId="{DB1BF74E-53ED-4E48-97CD-885FFF9A81E6}" type="presOf" srcId="{B1DEA2DE-2D10-4F6A-AB41-BF63D9EECC7C}" destId="{A33B03AE-CD1F-4CB0-A96F-368F27FD7C10}" srcOrd="0" destOrd="0" presId="urn:microsoft.com/office/officeart/2005/8/layout/radial6"/>
    <dgm:cxn modelId="{833784F5-3D67-4724-B4FB-673B6D247654}" type="presOf" srcId="{8E91782A-8982-4CC6-8F92-8898423B271C}" destId="{71B0CF73-537E-47E4-95DE-F66D9924BA30}" srcOrd="0" destOrd="0" presId="urn:microsoft.com/office/officeart/2005/8/layout/radial6"/>
    <dgm:cxn modelId="{B7EC8535-A756-401B-9AB6-9EF003D67CC6}" type="presOf" srcId="{111FB0B7-14E5-4DAF-8088-5465FB5E6333}" destId="{2A419F2F-1EA7-4E32-80E6-A2C1AA82FFE6}" srcOrd="0" destOrd="0" presId="urn:microsoft.com/office/officeart/2005/8/layout/radial6"/>
    <dgm:cxn modelId="{F35F8A7A-7BE9-4DE7-8C75-B41FEFD3A321}" srcId="{708B37D9-301A-41B5-9604-1B195B1F46A9}" destId="{B1DEA2DE-2D10-4F6A-AB41-BF63D9EECC7C}" srcOrd="5" destOrd="0" parTransId="{288C0CC1-B140-438E-9E8F-90AE74A99F3B}" sibTransId="{5260D0A2-5ABB-47BE-A71B-C2970C7DE68D}"/>
    <dgm:cxn modelId="{30924530-CDD0-4471-A2B7-E66DB7EE0EA0}" type="presOf" srcId="{86C82EB4-E8E1-4403-9270-60B990451964}" destId="{D78A991D-2438-4E57-A2E0-C47797BF587D}" srcOrd="0" destOrd="0" presId="urn:microsoft.com/office/officeart/2005/8/layout/radial6"/>
    <dgm:cxn modelId="{71AAD827-2ACF-46FC-A10F-A1E514CBBBA5}" type="presOf" srcId="{5BC6510D-B306-4557-870A-E12EECA0FAF2}" destId="{FDF711BA-AC80-4A62-B87B-EC0DAFEEF66B}" srcOrd="0" destOrd="0" presId="urn:microsoft.com/office/officeart/2005/8/layout/radial6"/>
    <dgm:cxn modelId="{2D315D34-EFD8-4401-AC40-2BA8D8A7F2B6}" type="presOf" srcId="{2B3C845C-4E8F-4F49-ACE8-84F5FC9B43E6}" destId="{D51D5B8D-C645-4531-A3C3-9CD8F9E26BE0}" srcOrd="0" destOrd="0" presId="urn:microsoft.com/office/officeart/2005/8/layout/radial6"/>
    <dgm:cxn modelId="{900CF4D9-B54C-43DA-A269-7CB6AD5A23E7}" type="presOf" srcId="{9BE1D180-215E-463B-9542-FA6E69237007}" destId="{7106A2B9-E233-404E-A8FC-2DF1E60CA106}" srcOrd="0" destOrd="0" presId="urn:microsoft.com/office/officeart/2005/8/layout/radial6"/>
    <dgm:cxn modelId="{C96B81DF-898E-4B75-B9B3-F596D7471294}" srcId="{708B37D9-301A-41B5-9604-1B195B1F46A9}" destId="{CBB342EB-3F18-4A83-8603-CF652D9FE0C1}" srcOrd="6" destOrd="0" parTransId="{CB4E69EF-DE38-4767-93DD-D50A52352125}" sibTransId="{09F05A67-78C1-4525-B7A4-84350A06BB5F}"/>
    <dgm:cxn modelId="{B9F8CFD2-5B83-4B5B-93B4-7DF3C51050B9}" type="presParOf" srcId="{B35EBFC5-6871-427C-8488-43670E09143C}" destId="{7F598163-32F5-49DC-8049-4B8BAD198F96}" srcOrd="0" destOrd="0" presId="urn:microsoft.com/office/officeart/2005/8/layout/radial6"/>
    <dgm:cxn modelId="{5CDAC3A4-A649-45AC-A879-61DF25969CB5}" type="presParOf" srcId="{B35EBFC5-6871-427C-8488-43670E09143C}" destId="{BD7A9208-A85A-4CB5-8DB6-1D3834D38A81}" srcOrd="1" destOrd="0" presId="urn:microsoft.com/office/officeart/2005/8/layout/radial6"/>
    <dgm:cxn modelId="{360DDB7D-A244-4105-A9C7-84345857C300}" type="presParOf" srcId="{B35EBFC5-6871-427C-8488-43670E09143C}" destId="{0E95F097-1D98-489D-8B76-246A0150AB55}" srcOrd="2" destOrd="0" presId="urn:microsoft.com/office/officeart/2005/8/layout/radial6"/>
    <dgm:cxn modelId="{D73E5C11-4D95-4B96-A3F5-092D97266F14}" type="presParOf" srcId="{B35EBFC5-6871-427C-8488-43670E09143C}" destId="{241B5345-11AD-4A78-96A9-7618E0B6A5FA}" srcOrd="3" destOrd="0" presId="urn:microsoft.com/office/officeart/2005/8/layout/radial6"/>
    <dgm:cxn modelId="{3114893D-F523-45E2-92AE-522BA4E90BB9}" type="presParOf" srcId="{B35EBFC5-6871-427C-8488-43670E09143C}" destId="{D78A991D-2438-4E57-A2E0-C47797BF587D}" srcOrd="4" destOrd="0" presId="urn:microsoft.com/office/officeart/2005/8/layout/radial6"/>
    <dgm:cxn modelId="{16399476-15BE-41BF-8E0C-2D4639C2BF55}" type="presParOf" srcId="{B35EBFC5-6871-427C-8488-43670E09143C}" destId="{8C9BD91E-D6CD-447F-9453-5558032C0CA9}" srcOrd="5" destOrd="0" presId="urn:microsoft.com/office/officeart/2005/8/layout/radial6"/>
    <dgm:cxn modelId="{91DA271B-3520-40C4-A902-94DA3063FC80}" type="presParOf" srcId="{B35EBFC5-6871-427C-8488-43670E09143C}" destId="{745888C3-1092-4BD3-9489-A8B3DBD0BE2F}" srcOrd="6" destOrd="0" presId="urn:microsoft.com/office/officeart/2005/8/layout/radial6"/>
    <dgm:cxn modelId="{84FA24AA-BC9A-43ED-A694-F184C17FFDFB}" type="presParOf" srcId="{B35EBFC5-6871-427C-8488-43670E09143C}" destId="{C14990F2-5772-4B0F-A272-2169274B9B2F}" srcOrd="7" destOrd="0" presId="urn:microsoft.com/office/officeart/2005/8/layout/radial6"/>
    <dgm:cxn modelId="{E37D91BE-93EE-40EE-817F-C1D04A8B8C71}" type="presParOf" srcId="{B35EBFC5-6871-427C-8488-43670E09143C}" destId="{75B33D80-697A-492E-B6C5-FCC7526FE93B}" srcOrd="8" destOrd="0" presId="urn:microsoft.com/office/officeart/2005/8/layout/radial6"/>
    <dgm:cxn modelId="{ECCEDEF8-EC73-43ED-8C88-D26186C47015}" type="presParOf" srcId="{B35EBFC5-6871-427C-8488-43670E09143C}" destId="{71B0CF73-537E-47E4-95DE-F66D9924BA30}" srcOrd="9" destOrd="0" presId="urn:microsoft.com/office/officeart/2005/8/layout/radial6"/>
    <dgm:cxn modelId="{EC1A7C87-DA21-44DE-9891-5F58B7EAA95B}" type="presParOf" srcId="{B35EBFC5-6871-427C-8488-43670E09143C}" destId="{ADC04A2D-8F5D-462C-BB91-63483AA12E08}" srcOrd="10" destOrd="0" presId="urn:microsoft.com/office/officeart/2005/8/layout/radial6"/>
    <dgm:cxn modelId="{AFDE1F1D-F58F-42B9-A1FF-BE211EE81A6A}" type="presParOf" srcId="{B35EBFC5-6871-427C-8488-43670E09143C}" destId="{352F07B6-502A-4399-B7CD-6342EDBDBF61}" srcOrd="11" destOrd="0" presId="urn:microsoft.com/office/officeart/2005/8/layout/radial6"/>
    <dgm:cxn modelId="{75664F2A-83C0-4948-9797-F4640952F3DE}" type="presParOf" srcId="{B35EBFC5-6871-427C-8488-43670E09143C}" destId="{D51D5B8D-C645-4531-A3C3-9CD8F9E26BE0}" srcOrd="12" destOrd="0" presId="urn:microsoft.com/office/officeart/2005/8/layout/radial6"/>
    <dgm:cxn modelId="{CDA2F3A0-4988-4E79-9F8F-A55EDBCA5354}" type="presParOf" srcId="{B35EBFC5-6871-427C-8488-43670E09143C}" destId="{7106A2B9-E233-404E-A8FC-2DF1E60CA106}" srcOrd="13" destOrd="0" presId="urn:microsoft.com/office/officeart/2005/8/layout/radial6"/>
    <dgm:cxn modelId="{7F41BB3C-9601-4180-B3E4-F2511F9B28C5}" type="presParOf" srcId="{B35EBFC5-6871-427C-8488-43670E09143C}" destId="{D10F4A8A-356A-482B-963F-D1E1FFA3228D}" srcOrd="14" destOrd="0" presId="urn:microsoft.com/office/officeart/2005/8/layout/radial6"/>
    <dgm:cxn modelId="{8AF467AB-C4AD-4FF4-9A93-1D202FCF1E27}" type="presParOf" srcId="{B35EBFC5-6871-427C-8488-43670E09143C}" destId="{FDF711BA-AC80-4A62-B87B-EC0DAFEEF66B}" srcOrd="15" destOrd="0" presId="urn:microsoft.com/office/officeart/2005/8/layout/radial6"/>
    <dgm:cxn modelId="{9C1B50F8-A24C-4D65-91A8-6E406B3437AA}" type="presParOf" srcId="{B35EBFC5-6871-427C-8488-43670E09143C}" destId="{A33B03AE-CD1F-4CB0-A96F-368F27FD7C10}" srcOrd="16" destOrd="0" presId="urn:microsoft.com/office/officeart/2005/8/layout/radial6"/>
    <dgm:cxn modelId="{C17A8280-F752-41AD-9C09-25B4EE983339}" type="presParOf" srcId="{B35EBFC5-6871-427C-8488-43670E09143C}" destId="{A9888D7E-8E7C-4788-9272-238C98E8FBC0}" srcOrd="17" destOrd="0" presId="urn:microsoft.com/office/officeart/2005/8/layout/radial6"/>
    <dgm:cxn modelId="{64F91FA2-335A-4240-9F90-EB39CF6189F9}" type="presParOf" srcId="{B35EBFC5-6871-427C-8488-43670E09143C}" destId="{FBD0533C-10FB-4007-8142-F4FFB014CF78}" srcOrd="18" destOrd="0" presId="urn:microsoft.com/office/officeart/2005/8/layout/radial6"/>
    <dgm:cxn modelId="{0214FBF4-778F-40A2-81DE-8B24F389B7BD}" type="presParOf" srcId="{B35EBFC5-6871-427C-8488-43670E09143C}" destId="{C0DBCD09-8902-44CB-AF18-B85ACC646FBC}" srcOrd="19" destOrd="0" presId="urn:microsoft.com/office/officeart/2005/8/layout/radial6"/>
    <dgm:cxn modelId="{E7A07D56-745B-489E-825A-CCE9C9ADA056}" type="presParOf" srcId="{B35EBFC5-6871-427C-8488-43670E09143C}" destId="{7A9D6C1D-49FC-4007-9801-1E951514CD71}" srcOrd="20" destOrd="0" presId="urn:microsoft.com/office/officeart/2005/8/layout/radial6"/>
    <dgm:cxn modelId="{92C7F20E-6A01-4357-8B33-A51D3F9E1824}" type="presParOf" srcId="{B35EBFC5-6871-427C-8488-43670E09143C}" destId="{B6663003-B0A1-41D7-9E22-3251A669BD4F}" srcOrd="21" destOrd="0" presId="urn:microsoft.com/office/officeart/2005/8/layout/radial6"/>
    <dgm:cxn modelId="{9F5202B1-DFD4-44B7-A60E-2CFF9E826111}" type="presParOf" srcId="{B35EBFC5-6871-427C-8488-43670E09143C}" destId="{B13BE3E1-C9A2-4419-AEF0-87710B305CA5}" srcOrd="22" destOrd="0" presId="urn:microsoft.com/office/officeart/2005/8/layout/radial6"/>
    <dgm:cxn modelId="{4221F4DA-B8AE-4708-819F-82695F97B4F1}" type="presParOf" srcId="{B35EBFC5-6871-427C-8488-43670E09143C}" destId="{D463D789-75D5-4377-A947-DAE5689FB74D}" srcOrd="23" destOrd="0" presId="urn:microsoft.com/office/officeart/2005/8/layout/radial6"/>
    <dgm:cxn modelId="{C5D56E4A-C1C9-4811-A3D0-E2E45DA13FA9}" type="presParOf" srcId="{B35EBFC5-6871-427C-8488-43670E09143C}" destId="{2A419F2F-1EA7-4E32-80E6-A2C1AA82FFE6}" srcOrd="24"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C07AA0-5983-4B8F-BDAD-8E9839E095A1}" type="doc">
      <dgm:prSet loTypeId="urn:microsoft.com/office/officeart/2005/8/layout/vList3" loCatId="list" qsTypeId="urn:microsoft.com/office/officeart/2005/8/quickstyle/simple4" qsCatId="simple" csTypeId="urn:microsoft.com/office/officeart/2005/8/colors/colorful1" csCatId="colorful" phldr="1"/>
      <dgm:spPr/>
    </dgm:pt>
    <dgm:pt modelId="{63427134-E0B5-43DE-88AA-7B5E86CC079C}">
      <dgm:prSet phldrT="[Text]"/>
      <dgm:spPr/>
      <dgm:t>
        <a:bodyPr/>
        <a:lstStyle/>
        <a:p>
          <a:r>
            <a:rPr lang="en-PH" dirty="0" smtClean="0"/>
            <a:t>Department of Agriculture – Agricultural Training Institute (DA-ATI)services</a:t>
          </a:r>
          <a:endParaRPr lang="en-PH" dirty="0"/>
        </a:p>
      </dgm:t>
    </dgm:pt>
    <dgm:pt modelId="{5E2BB7D4-06A5-4A59-B4AD-143D5FF3B90D}" type="parTrans" cxnId="{72414F04-2414-4DF4-94C2-6AD2943D9DD7}">
      <dgm:prSet/>
      <dgm:spPr/>
      <dgm:t>
        <a:bodyPr/>
        <a:lstStyle/>
        <a:p>
          <a:endParaRPr lang="en-PH"/>
        </a:p>
      </dgm:t>
    </dgm:pt>
    <dgm:pt modelId="{E8AF953D-6B46-4D9C-A571-E0B37F5BC4AF}" type="sibTrans" cxnId="{72414F04-2414-4DF4-94C2-6AD2943D9DD7}">
      <dgm:prSet/>
      <dgm:spPr/>
      <dgm:t>
        <a:bodyPr/>
        <a:lstStyle/>
        <a:p>
          <a:endParaRPr lang="en-PH"/>
        </a:p>
      </dgm:t>
    </dgm:pt>
    <dgm:pt modelId="{EF6F9752-2B62-43D8-A61D-97A83C887D12}">
      <dgm:prSet phldrT="[Text]"/>
      <dgm:spPr/>
      <dgm:t>
        <a:bodyPr/>
        <a:lstStyle/>
        <a:p>
          <a:r>
            <a:rPr lang="en-PH" dirty="0" smtClean="0"/>
            <a:t>The Rice Extension programs of DA-ATI</a:t>
          </a:r>
          <a:endParaRPr lang="en-PH" dirty="0"/>
        </a:p>
      </dgm:t>
    </dgm:pt>
    <dgm:pt modelId="{C549F367-C30E-4227-870D-AD7314DADF3D}" type="parTrans" cxnId="{DE05B30B-692E-425C-8233-DF92A503A605}">
      <dgm:prSet/>
      <dgm:spPr/>
      <dgm:t>
        <a:bodyPr/>
        <a:lstStyle/>
        <a:p>
          <a:endParaRPr lang="en-PH"/>
        </a:p>
      </dgm:t>
    </dgm:pt>
    <dgm:pt modelId="{FC48D55E-9160-4D69-BFE6-2EAE203B3661}" type="sibTrans" cxnId="{DE05B30B-692E-425C-8233-DF92A503A605}">
      <dgm:prSet/>
      <dgm:spPr/>
      <dgm:t>
        <a:bodyPr/>
        <a:lstStyle/>
        <a:p>
          <a:endParaRPr lang="en-PH"/>
        </a:p>
      </dgm:t>
    </dgm:pt>
    <dgm:pt modelId="{CAD8D3AA-0214-440D-B8F5-82C8050F91D8}" type="pres">
      <dgm:prSet presAssocID="{31C07AA0-5983-4B8F-BDAD-8E9839E095A1}" presName="linearFlow" presStyleCnt="0">
        <dgm:presLayoutVars>
          <dgm:dir/>
          <dgm:resizeHandles val="exact"/>
        </dgm:presLayoutVars>
      </dgm:prSet>
      <dgm:spPr/>
    </dgm:pt>
    <dgm:pt modelId="{7A4318E0-983E-411B-BAA5-39BAD12FF2BF}" type="pres">
      <dgm:prSet presAssocID="{63427134-E0B5-43DE-88AA-7B5E86CC079C}" presName="composite" presStyleCnt="0"/>
      <dgm:spPr/>
    </dgm:pt>
    <dgm:pt modelId="{5815B13D-BC4E-46FA-BBAE-8B93582D5B2E}" type="pres">
      <dgm:prSet presAssocID="{63427134-E0B5-43DE-88AA-7B5E86CC079C}" presName="imgShp" presStyleLbl="fgImgPlace1" presStyleIdx="0" presStyleCnt="2"/>
      <dgm:spPr/>
    </dgm:pt>
    <dgm:pt modelId="{5B739248-10EE-434F-9F08-4F41ADCCB581}" type="pres">
      <dgm:prSet presAssocID="{63427134-E0B5-43DE-88AA-7B5E86CC079C}" presName="txShp" presStyleLbl="node1" presStyleIdx="0" presStyleCnt="2" custLinFactNeighborY="-4043">
        <dgm:presLayoutVars>
          <dgm:bulletEnabled val="1"/>
        </dgm:presLayoutVars>
      </dgm:prSet>
      <dgm:spPr/>
      <dgm:t>
        <a:bodyPr/>
        <a:lstStyle/>
        <a:p>
          <a:endParaRPr lang="en-PH"/>
        </a:p>
      </dgm:t>
    </dgm:pt>
    <dgm:pt modelId="{8ED006B5-1E18-4799-96D9-E735E4EC7160}" type="pres">
      <dgm:prSet presAssocID="{E8AF953D-6B46-4D9C-A571-E0B37F5BC4AF}" presName="spacing" presStyleCnt="0"/>
      <dgm:spPr/>
    </dgm:pt>
    <dgm:pt modelId="{B5220263-3F43-4260-89C5-9582204D7B24}" type="pres">
      <dgm:prSet presAssocID="{EF6F9752-2B62-43D8-A61D-97A83C887D12}" presName="composite" presStyleCnt="0"/>
      <dgm:spPr/>
    </dgm:pt>
    <dgm:pt modelId="{D105FC14-2D24-459C-9EB3-AD48DAA3713B}" type="pres">
      <dgm:prSet presAssocID="{EF6F9752-2B62-43D8-A61D-97A83C887D12}" presName="imgShp" presStyleLbl="fgImgPlace1" presStyleIdx="1" presStyleCnt="2"/>
      <dgm:spPr/>
    </dgm:pt>
    <dgm:pt modelId="{C8B90C69-5BB9-4BEA-99B1-196DE5673AB3}" type="pres">
      <dgm:prSet presAssocID="{EF6F9752-2B62-43D8-A61D-97A83C887D12}" presName="txShp" presStyleLbl="node1" presStyleIdx="1" presStyleCnt="2">
        <dgm:presLayoutVars>
          <dgm:bulletEnabled val="1"/>
        </dgm:presLayoutVars>
      </dgm:prSet>
      <dgm:spPr/>
      <dgm:t>
        <a:bodyPr/>
        <a:lstStyle/>
        <a:p>
          <a:endParaRPr lang="en-PH"/>
        </a:p>
      </dgm:t>
    </dgm:pt>
  </dgm:ptLst>
  <dgm:cxnLst>
    <dgm:cxn modelId="{6FC8EF98-1CB3-43C2-A4C3-3F98D3424535}" type="presOf" srcId="{63427134-E0B5-43DE-88AA-7B5E86CC079C}" destId="{5B739248-10EE-434F-9F08-4F41ADCCB581}" srcOrd="0" destOrd="0" presId="urn:microsoft.com/office/officeart/2005/8/layout/vList3"/>
    <dgm:cxn modelId="{72414F04-2414-4DF4-94C2-6AD2943D9DD7}" srcId="{31C07AA0-5983-4B8F-BDAD-8E9839E095A1}" destId="{63427134-E0B5-43DE-88AA-7B5E86CC079C}" srcOrd="0" destOrd="0" parTransId="{5E2BB7D4-06A5-4A59-B4AD-143D5FF3B90D}" sibTransId="{E8AF953D-6B46-4D9C-A571-E0B37F5BC4AF}"/>
    <dgm:cxn modelId="{7C52ED1A-85BC-4ED7-8550-1A7067652C67}" type="presOf" srcId="{EF6F9752-2B62-43D8-A61D-97A83C887D12}" destId="{C8B90C69-5BB9-4BEA-99B1-196DE5673AB3}" srcOrd="0" destOrd="0" presId="urn:microsoft.com/office/officeart/2005/8/layout/vList3"/>
    <dgm:cxn modelId="{DD0CBCAC-7CE0-44AB-B212-36BE7851B15D}" type="presOf" srcId="{31C07AA0-5983-4B8F-BDAD-8E9839E095A1}" destId="{CAD8D3AA-0214-440D-B8F5-82C8050F91D8}" srcOrd="0" destOrd="0" presId="urn:microsoft.com/office/officeart/2005/8/layout/vList3"/>
    <dgm:cxn modelId="{DE05B30B-692E-425C-8233-DF92A503A605}" srcId="{31C07AA0-5983-4B8F-BDAD-8E9839E095A1}" destId="{EF6F9752-2B62-43D8-A61D-97A83C887D12}" srcOrd="1" destOrd="0" parTransId="{C549F367-C30E-4227-870D-AD7314DADF3D}" sibTransId="{FC48D55E-9160-4D69-BFE6-2EAE203B3661}"/>
    <dgm:cxn modelId="{A386E69E-EAAB-4A00-A22B-0A203B6DB84D}" type="presParOf" srcId="{CAD8D3AA-0214-440D-B8F5-82C8050F91D8}" destId="{7A4318E0-983E-411B-BAA5-39BAD12FF2BF}" srcOrd="0" destOrd="0" presId="urn:microsoft.com/office/officeart/2005/8/layout/vList3"/>
    <dgm:cxn modelId="{805B7EE6-CCC7-4CE7-BD5F-C32081E96129}" type="presParOf" srcId="{7A4318E0-983E-411B-BAA5-39BAD12FF2BF}" destId="{5815B13D-BC4E-46FA-BBAE-8B93582D5B2E}" srcOrd="0" destOrd="0" presId="urn:microsoft.com/office/officeart/2005/8/layout/vList3"/>
    <dgm:cxn modelId="{2C7EBC87-9E95-47C7-833D-AA88F15F21AA}" type="presParOf" srcId="{7A4318E0-983E-411B-BAA5-39BAD12FF2BF}" destId="{5B739248-10EE-434F-9F08-4F41ADCCB581}" srcOrd="1" destOrd="0" presId="urn:microsoft.com/office/officeart/2005/8/layout/vList3"/>
    <dgm:cxn modelId="{A4044387-2BF5-4B0E-A7DA-49BD51B2B387}" type="presParOf" srcId="{CAD8D3AA-0214-440D-B8F5-82C8050F91D8}" destId="{8ED006B5-1E18-4799-96D9-E735E4EC7160}" srcOrd="1" destOrd="0" presId="urn:microsoft.com/office/officeart/2005/8/layout/vList3"/>
    <dgm:cxn modelId="{15BD760D-9E8E-4234-BDB2-4280740A71A0}" type="presParOf" srcId="{CAD8D3AA-0214-440D-B8F5-82C8050F91D8}" destId="{B5220263-3F43-4260-89C5-9582204D7B24}" srcOrd="2" destOrd="0" presId="urn:microsoft.com/office/officeart/2005/8/layout/vList3"/>
    <dgm:cxn modelId="{8E4C97C2-060F-4886-A17B-3A541FE88446}" type="presParOf" srcId="{B5220263-3F43-4260-89C5-9582204D7B24}" destId="{D105FC14-2D24-459C-9EB3-AD48DAA3713B}" srcOrd="0" destOrd="0" presId="urn:microsoft.com/office/officeart/2005/8/layout/vList3"/>
    <dgm:cxn modelId="{59146DEC-B463-4E85-95A2-A849CA0F5F44}" type="presParOf" srcId="{B5220263-3F43-4260-89C5-9582204D7B24}" destId="{C8B90C69-5BB9-4BEA-99B1-196DE5673AB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14A2916-1E0E-454F-9E77-14E625AE4210}" type="datetimeFigureOut">
              <a:rPr lang="de-DE" smtClean="0"/>
              <a:pPr/>
              <a:t>25.10.2017</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F4BBA57-4B79-49D6-980E-0EC3205DA411}" type="slidenum">
              <a:rPr lang="de-DE" smtClean="0"/>
              <a:pPr/>
              <a:t>‹#›</a:t>
            </a:fld>
            <a:endParaRPr lang="de-DE"/>
          </a:p>
        </p:txBody>
      </p:sp>
    </p:spTree>
    <p:extLst>
      <p:ext uri="{BB962C8B-B14F-4D97-AF65-F5344CB8AC3E}">
        <p14:creationId xmlns:p14="http://schemas.microsoft.com/office/powerpoint/2010/main" val="1811029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r>
              <a:rPr lang="en-US" dirty="0" smtClean="0"/>
              <a:t>GET ATTENTION by asking</a:t>
            </a:r>
            <a:r>
              <a:rPr lang="en-US" baseline="0" dirty="0" smtClean="0"/>
              <a:t>, “If an agricultural extension worker ran for office, say, as a Mayor or Vice Mayor of your town (disregarding the financial requirements of launching a candidacy), what do you think are the chances that s/he will win?”</a:t>
            </a:r>
          </a:p>
          <a:p>
            <a:endParaRPr lang="en-US" baseline="0" dirty="0" smtClean="0"/>
          </a:p>
          <a:p>
            <a:r>
              <a:rPr lang="en-US" baseline="0" dirty="0" smtClean="0"/>
              <a:t>DRAW OUT the participants’ thoughts on why agricultural extension workers may or may not win the hearts and votes of the greater populace, majority of whom are in farming sector.</a:t>
            </a:r>
          </a:p>
          <a:p>
            <a:endParaRPr lang="en-US" baseline="0" dirty="0" smtClean="0"/>
          </a:p>
          <a:p>
            <a:r>
              <a:rPr lang="en-US" baseline="0" dirty="0" smtClean="0"/>
              <a:t>LINK by asserting that agricultural extension can provide much help for farmers to succeed in farming as a business.</a:t>
            </a:r>
            <a:endParaRPr lang="en-US"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1</a:t>
            </a:fld>
            <a:endParaRPr lang="de-DE"/>
          </a:p>
        </p:txBody>
      </p:sp>
    </p:spTree>
    <p:extLst>
      <p:ext uri="{BB962C8B-B14F-4D97-AF65-F5344CB8AC3E}">
        <p14:creationId xmlns:p14="http://schemas.microsoft.com/office/powerpoint/2010/main" val="398060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RECAP and supplement the participants’ presentations, further EXPLAIN the roles of an agricultural extension worker. Provide examples as necessary.</a:t>
            </a:r>
            <a:endParaRPr lang="en-PH"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Educator, guide in decision-making</a:t>
            </a:r>
            <a:endParaRPr lang="en-PH"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Provider of and link to needed/helpful agricultural information</a:t>
            </a:r>
            <a:endParaRPr lang="en-PH"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Link to research</a:t>
            </a:r>
            <a:endParaRPr lang="en-PH"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Trainer/facilitator</a:t>
            </a:r>
            <a:endParaRPr lang="en-PH"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Catalyst</a:t>
            </a:r>
            <a:endParaRPr lang="en-PH"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Motivator</a:t>
            </a:r>
            <a:endParaRPr lang="en-PH"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Advisor</a:t>
            </a:r>
            <a:endParaRPr lang="en-PH"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Advocate </a:t>
            </a:r>
            <a:endParaRPr lang="en-PH"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EMPHASIZE</a:t>
            </a:r>
            <a:r>
              <a:rPr lang="en-US" sz="1200" kern="1200" dirty="0" smtClean="0">
                <a:solidFill>
                  <a:schemeClr val="tx1"/>
                </a:solidFill>
                <a:effectLst/>
                <a:latin typeface="+mn-lt"/>
                <a:ea typeface="+mn-ea"/>
                <a:cs typeface="+mn-cs"/>
              </a:rPr>
              <a:t> that an agricultural extension worker needs to be careful in conveying messages and completing messages with appropriate information. Invite sharing of experience from one or two participants on this point.</a:t>
            </a:r>
            <a:endParaRPr lang="en-PH" b="1"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13</a:t>
            </a:fld>
            <a:endParaRPr lang="de-DE"/>
          </a:p>
        </p:txBody>
      </p:sp>
    </p:spTree>
    <p:extLst>
      <p:ext uri="{BB962C8B-B14F-4D97-AF65-F5344CB8AC3E}">
        <p14:creationId xmlns:p14="http://schemas.microsoft.com/office/powerpoint/2010/main" val="3133398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GET ATTENTION:</a:t>
            </a:r>
            <a:r>
              <a:rPr lang="en-US" sz="1200" kern="1200" dirty="0" smtClean="0">
                <a:solidFill>
                  <a:schemeClr val="tx1"/>
                </a:solidFill>
                <a:effectLst/>
                <a:latin typeface="+mn-lt"/>
                <a:ea typeface="+mn-ea"/>
                <a:cs typeface="+mn-cs"/>
              </a:rPr>
              <a:t> by asking participants what are the extension services offered to them by the Department of Agriculture.</a:t>
            </a:r>
            <a:endParaRPr lang="en-PH"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participants to write their answers on meta cards and post them on the board.</a:t>
            </a:r>
            <a:endParaRPr lang="en-PH"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LINK:</a:t>
            </a:r>
            <a:r>
              <a:rPr lang="en-US" sz="1200" kern="1200" dirty="0" smtClean="0">
                <a:solidFill>
                  <a:schemeClr val="tx1"/>
                </a:solidFill>
                <a:effectLst/>
                <a:latin typeface="+mn-lt"/>
                <a:ea typeface="+mn-ea"/>
                <a:cs typeface="+mn-cs"/>
              </a:rPr>
              <a:t> by asking participants if they have had any previous contact with the DA Agricultural Training Institute (ATI) or have been a recipient of any of its extension services.</a:t>
            </a:r>
            <a:endParaRPr lang="en-PH" sz="1200" kern="1200" dirty="0" smtClean="0">
              <a:solidFill>
                <a:schemeClr val="tx1"/>
              </a:solidFill>
              <a:effectLst/>
              <a:latin typeface="+mn-lt"/>
              <a:ea typeface="+mn-ea"/>
              <a:cs typeface="+mn-cs"/>
            </a:endParaRPr>
          </a:p>
          <a:p>
            <a:endParaRPr lang="en-PH"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14</a:t>
            </a:fld>
            <a:endParaRPr lang="de-DE"/>
          </a:p>
        </p:txBody>
      </p:sp>
    </p:spTree>
    <p:extLst>
      <p:ext uri="{BB962C8B-B14F-4D97-AF65-F5344CB8AC3E}">
        <p14:creationId xmlns:p14="http://schemas.microsoft.com/office/powerpoint/2010/main" val="2326490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15</a:t>
            </a:fld>
            <a:endParaRPr lang="de-DE"/>
          </a:p>
        </p:txBody>
      </p:sp>
    </p:spTree>
    <p:extLst>
      <p:ext uri="{BB962C8B-B14F-4D97-AF65-F5344CB8AC3E}">
        <p14:creationId xmlns:p14="http://schemas.microsoft.com/office/powerpoint/2010/main" val="1132322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EXPLAIN role of the </a:t>
            </a:r>
            <a:r>
              <a:rPr lang="en-PH" sz="1200" kern="1200" dirty="0" smtClean="0">
                <a:solidFill>
                  <a:schemeClr val="tx1"/>
                </a:solidFill>
                <a:effectLst/>
                <a:latin typeface="+mn-lt"/>
                <a:ea typeface="+mn-ea"/>
                <a:cs typeface="+mn-cs"/>
              </a:rPr>
              <a:t>DA-ATI as the training and extension arm of the Department of Agriculture</a:t>
            </a:r>
            <a:endParaRPr lang="en-PH" dirty="0" smtClean="0">
              <a:effectLst/>
            </a:endParaRPr>
          </a:p>
          <a:p>
            <a:pPr lvl="0"/>
            <a:r>
              <a:rPr lang="en-US" sz="1200" kern="1200" dirty="0" smtClean="0">
                <a:solidFill>
                  <a:schemeClr val="tx1"/>
                </a:solidFill>
                <a:effectLst/>
                <a:latin typeface="+mn-lt"/>
                <a:ea typeface="+mn-ea"/>
                <a:cs typeface="+mn-cs"/>
              </a:rPr>
              <a:t>EXPLAIN the extension service framework of  DA-ATI</a:t>
            </a:r>
            <a:endParaRPr lang="en-PH" dirty="0" smtClean="0">
              <a:effectLst/>
            </a:endParaRPr>
          </a:p>
          <a:p>
            <a:endParaRPr lang="en-PH"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16</a:t>
            </a:fld>
            <a:endParaRPr lang="de-DE"/>
          </a:p>
        </p:txBody>
      </p:sp>
    </p:spTree>
    <p:extLst>
      <p:ext uri="{BB962C8B-B14F-4D97-AF65-F5344CB8AC3E}">
        <p14:creationId xmlns:p14="http://schemas.microsoft.com/office/powerpoint/2010/main" val="2422134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DEMONSTRATE the use of the Farmer’s Contact Center:</a:t>
            </a:r>
            <a:endParaRPr lang="en-PH"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Web-based (info@e-extension.gov.ph) </a:t>
            </a:r>
            <a:endParaRPr lang="en-PH"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Mobile (0920-9462474) (1-800-10-982)</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Android (Nutrient Manager for Rice application)</a:t>
            </a:r>
          </a:p>
          <a:p>
            <a:r>
              <a:rPr lang="en-US" sz="1200" i="1" kern="1200" dirty="0" smtClean="0">
                <a:solidFill>
                  <a:schemeClr val="tx1"/>
                </a:solidFill>
                <a:effectLst/>
                <a:latin typeface="+mn-lt"/>
                <a:ea typeface="+mn-ea"/>
                <a:cs typeface="+mn-cs"/>
              </a:rPr>
              <a:t>NOTE: Facilitator should be ready with an image (screen grab) of the sites in PowerPoint</a:t>
            </a:r>
            <a:r>
              <a:rPr lang="en-US" sz="1200" i="1" kern="1200" baseline="0" dirty="0" smtClean="0">
                <a:solidFill>
                  <a:schemeClr val="tx1"/>
                </a:solidFill>
                <a:effectLst/>
                <a:latin typeface="+mn-lt"/>
                <a:ea typeface="+mn-ea"/>
                <a:cs typeface="+mn-cs"/>
              </a:rPr>
              <a:t> just in case there is a problem with internet connection.</a:t>
            </a:r>
            <a:r>
              <a:rPr lang="en-US" sz="1200" i="1" kern="1200" dirty="0" smtClean="0">
                <a:solidFill>
                  <a:schemeClr val="tx1"/>
                </a:solidFill>
                <a:effectLst/>
                <a:latin typeface="+mn-lt"/>
                <a:ea typeface="+mn-ea"/>
                <a:cs typeface="+mn-cs"/>
              </a:rPr>
              <a:t> </a:t>
            </a:r>
            <a:endParaRPr lang="en-PH" i="1"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21</a:t>
            </a:fld>
            <a:endParaRPr lang="de-DE"/>
          </a:p>
        </p:txBody>
      </p:sp>
    </p:spTree>
    <p:extLst>
      <p:ext uri="{BB962C8B-B14F-4D97-AF65-F5344CB8AC3E}">
        <p14:creationId xmlns:p14="http://schemas.microsoft.com/office/powerpoint/2010/main" val="34316764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GET ATTENTION </a:t>
            </a:r>
            <a:r>
              <a:rPr lang="en-US" sz="1200" kern="1200" dirty="0" smtClean="0">
                <a:solidFill>
                  <a:schemeClr val="tx1"/>
                </a:solidFill>
                <a:effectLst/>
                <a:latin typeface="+mn-lt"/>
                <a:ea typeface="+mn-ea"/>
                <a:cs typeface="+mn-cs"/>
              </a:rPr>
              <a:t>by presenting the extension services (other than those related to rice production) offered by ATI.</a:t>
            </a:r>
            <a:endParaRPr lang="en-PH"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participants to give other services that they had encountered from other agencies.</a:t>
            </a:r>
            <a:endParaRPr lang="en-PH"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STIMULATE INTEREST </a:t>
            </a:r>
            <a:r>
              <a:rPr lang="en-US" sz="1200" kern="1200" dirty="0" smtClean="0">
                <a:solidFill>
                  <a:schemeClr val="tx1"/>
                </a:solidFill>
                <a:effectLst/>
                <a:latin typeface="+mn-lt"/>
                <a:ea typeface="+mn-ea"/>
                <a:cs typeface="+mn-cs"/>
              </a:rPr>
              <a:t>by asking participants if they had applied these services in their own farms.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PRESENT</a:t>
            </a:r>
            <a:r>
              <a:rPr lang="en-US" sz="1200" kern="1200" dirty="0" smtClean="0">
                <a:solidFill>
                  <a:schemeClr val="tx1"/>
                </a:solidFill>
                <a:effectLst/>
                <a:latin typeface="+mn-lt"/>
                <a:ea typeface="+mn-ea"/>
                <a:cs typeface="+mn-cs"/>
              </a:rPr>
              <a:t> other services offered by bureaus and attached agencies of the Department of Agriculture (DA). </a:t>
            </a:r>
            <a:endParaRPr lang="en-PH" sz="1200" kern="1200" dirty="0" smtClean="0">
              <a:solidFill>
                <a:schemeClr val="tx1"/>
              </a:solidFill>
              <a:effectLst/>
              <a:latin typeface="+mn-lt"/>
              <a:ea typeface="+mn-ea"/>
              <a:cs typeface="+mn-cs"/>
            </a:endParaRPr>
          </a:p>
          <a:p>
            <a:endParaRPr lang="en-PH"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22</a:t>
            </a:fld>
            <a:endParaRPr lang="de-DE"/>
          </a:p>
        </p:txBody>
      </p:sp>
    </p:spTree>
    <p:extLst>
      <p:ext uri="{BB962C8B-B14F-4D97-AF65-F5344CB8AC3E}">
        <p14:creationId xmlns:p14="http://schemas.microsoft.com/office/powerpoint/2010/main" val="3631838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ICT BASED RESOURCES and TOOLS on RICE/AGRICULTURE</a:t>
            </a:r>
            <a:endParaRPr lang="en-PH"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NOTE: Have a screen grab of the different sites ready in case these are internet connection problems.</a:t>
            </a:r>
          </a:p>
          <a:p>
            <a:endParaRPr lang="en-PH"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a:t>
            </a:r>
            <a:r>
              <a:rPr lang="en-US" sz="1200" b="1" kern="1200" dirty="0" smtClean="0">
                <a:solidFill>
                  <a:schemeClr val="tx1"/>
                </a:solidFill>
                <a:effectLst/>
                <a:latin typeface="+mn-lt"/>
                <a:ea typeface="+mn-ea"/>
                <a:cs typeface="+mn-cs"/>
              </a:rPr>
              <a:t>Philippine Rice Research Institute (</a:t>
            </a:r>
            <a:r>
              <a:rPr lang="en-US" sz="1200" b="1" kern="1200" dirty="0" err="1" smtClean="0">
                <a:solidFill>
                  <a:schemeClr val="tx1"/>
                </a:solidFill>
                <a:effectLst/>
                <a:latin typeface="+mn-lt"/>
                <a:ea typeface="+mn-ea"/>
                <a:cs typeface="+mn-cs"/>
              </a:rPr>
              <a:t>PhilRice</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under the DA and the International Rice Research Institute (IRRI, an international research agency under the CGIAR group) offer a wide range of rice extension and related services.</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Philippine Rice Research Institute (www.philrice.gov.ph)</a:t>
            </a:r>
            <a:endParaRPr lang="en-PH" sz="1200" kern="1200" dirty="0" smtClean="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PhilRice</a:t>
            </a:r>
            <a:r>
              <a:rPr lang="en-US" sz="1200" kern="1200" dirty="0" smtClean="0">
                <a:solidFill>
                  <a:schemeClr val="tx1"/>
                </a:solidFill>
                <a:effectLst/>
                <a:latin typeface="+mn-lt"/>
                <a:ea typeface="+mn-ea"/>
                <a:cs typeface="+mn-cs"/>
              </a:rPr>
              <a:t> Tel: (044) 456-0285 local 511</a:t>
            </a:r>
            <a:endParaRPr lang="en-PH"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b="1" kern="1200" dirty="0" err="1" smtClean="0">
                <a:solidFill>
                  <a:schemeClr val="tx1"/>
                </a:solidFill>
                <a:effectLst/>
                <a:latin typeface="+mn-lt"/>
                <a:ea typeface="+mn-ea"/>
                <a:cs typeface="+mn-cs"/>
              </a:rPr>
              <a:t>Pinoy</a:t>
            </a:r>
            <a:r>
              <a:rPr lang="en-US" sz="1200" b="1" kern="1200" dirty="0" smtClean="0">
                <a:solidFill>
                  <a:schemeClr val="tx1"/>
                </a:solidFill>
                <a:effectLst/>
                <a:latin typeface="+mn-lt"/>
                <a:ea typeface="+mn-ea"/>
                <a:cs typeface="+mn-cs"/>
              </a:rPr>
              <a:t> Rice Knowledge Bank    </a:t>
            </a:r>
            <a:r>
              <a:rPr lang="en-US" sz="1200" kern="1200" dirty="0" smtClean="0">
                <a:solidFill>
                  <a:schemeClr val="tx1"/>
                </a:solidFill>
                <a:effectLst/>
                <a:latin typeface="+mn-lt"/>
                <a:ea typeface="+mn-ea"/>
                <a:cs typeface="+mn-cs"/>
              </a:rPr>
              <a:t>http://www.pinoyrice.com or www.pinoyrkb.com</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a:t>
            </a:r>
            <a:r>
              <a:rPr lang="en-US" sz="1200" kern="1200" dirty="0" err="1" smtClean="0">
                <a:solidFill>
                  <a:schemeClr val="tx1"/>
                </a:solidFill>
                <a:effectLst/>
                <a:latin typeface="+mn-lt"/>
                <a:ea typeface="+mn-ea"/>
                <a:cs typeface="+mn-cs"/>
              </a:rPr>
              <a:t>Pinoy</a:t>
            </a:r>
            <a:r>
              <a:rPr lang="en-US" sz="1200" kern="1200" dirty="0" smtClean="0">
                <a:solidFill>
                  <a:schemeClr val="tx1"/>
                </a:solidFill>
                <a:effectLst/>
                <a:latin typeface="+mn-lt"/>
                <a:ea typeface="+mn-ea"/>
                <a:cs typeface="+mn-cs"/>
              </a:rPr>
              <a:t> RKB is a one-stop shop for free and latest information on rice production in the Philippines. It explains the </a:t>
            </a:r>
            <a:r>
              <a:rPr lang="en-US" sz="1200" kern="1200" dirty="0" err="1" smtClean="0">
                <a:solidFill>
                  <a:schemeClr val="tx1"/>
                </a:solidFill>
                <a:effectLst/>
                <a:latin typeface="+mn-lt"/>
                <a:ea typeface="+mn-ea"/>
                <a:cs typeface="+mn-cs"/>
              </a:rPr>
              <a:t>PalayCheck</a:t>
            </a:r>
            <a:r>
              <a:rPr lang="en-US" sz="1200" kern="1200" dirty="0" smtClean="0">
                <a:solidFill>
                  <a:schemeClr val="tx1"/>
                </a:solidFill>
                <a:effectLst/>
                <a:latin typeface="+mn-lt"/>
                <a:ea typeface="+mn-ea"/>
                <a:cs typeface="+mn-cs"/>
              </a:rPr>
              <a:t> system (in major Philippine dialects) and </a:t>
            </a:r>
            <a:r>
              <a:rPr lang="en-US" sz="1200" kern="1200" dirty="0" err="1" smtClean="0">
                <a:solidFill>
                  <a:schemeClr val="tx1"/>
                </a:solidFill>
                <a:effectLst/>
                <a:latin typeface="+mn-lt"/>
                <a:ea typeface="+mn-ea"/>
                <a:cs typeface="+mn-cs"/>
              </a:rPr>
              <a:t>Palayamanan</a:t>
            </a:r>
            <a:r>
              <a:rPr lang="en-US" sz="1200" kern="1200" dirty="0" smtClean="0">
                <a:solidFill>
                  <a:schemeClr val="tx1"/>
                </a:solidFill>
                <a:effectLst/>
                <a:latin typeface="+mn-lt"/>
                <a:ea typeface="+mn-ea"/>
                <a:cs typeface="+mn-cs"/>
              </a:rPr>
              <a:t> to help improve rice production and income; contains ready-to-print, illustrated handouts as well as broadcast releases on various rice related topics; learning modules in PowerPoint; audio plugs and interviews with rice experts; educational and entertaining videos; and many more. It also has an offline version that can be downloaded from the website.</a:t>
            </a:r>
            <a:endParaRPr lang="en-PH" sz="1200" kern="1200" dirty="0" smtClean="0">
              <a:solidFill>
                <a:schemeClr val="tx1"/>
              </a:solidFill>
              <a:effectLst/>
              <a:latin typeface="+mn-lt"/>
              <a:ea typeface="+mn-ea"/>
              <a:cs typeface="+mn-cs"/>
            </a:endParaRPr>
          </a:p>
          <a:p>
            <a:endParaRPr lang="en-PH"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23</a:t>
            </a:fld>
            <a:endParaRPr lang="de-DE"/>
          </a:p>
        </p:txBody>
      </p:sp>
    </p:spTree>
    <p:extLst>
      <p:ext uri="{BB962C8B-B14F-4D97-AF65-F5344CB8AC3E}">
        <p14:creationId xmlns:p14="http://schemas.microsoft.com/office/powerpoint/2010/main" val="3921250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MOET Appv2.0 (Downloadable from the </a:t>
            </a:r>
            <a:r>
              <a:rPr lang="en-US" sz="1200" b="1" kern="1200" dirty="0" err="1" smtClean="0">
                <a:solidFill>
                  <a:schemeClr val="tx1"/>
                </a:solidFill>
                <a:effectLst/>
                <a:latin typeface="+mn-lt"/>
                <a:ea typeface="+mn-ea"/>
                <a:cs typeface="+mn-cs"/>
              </a:rPr>
              <a:t>PhilRice</a:t>
            </a:r>
            <a:r>
              <a:rPr lang="en-US" sz="1200" b="1" kern="1200" dirty="0" smtClean="0">
                <a:solidFill>
                  <a:schemeClr val="tx1"/>
                </a:solidFill>
                <a:effectLst/>
                <a:latin typeface="+mn-lt"/>
                <a:ea typeface="+mn-ea"/>
                <a:cs typeface="+mn-cs"/>
              </a:rPr>
              <a:t> website)</a:t>
            </a:r>
            <a:endParaRPr lang="en-PH" sz="12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Need help with fertilizer computation? Try MOET Application, it can compute the field fertilizer requirements of an irrigated lowland rice and predict the rice yield if the fertilizer plan is followed. </a:t>
            </a:r>
            <a:endParaRPr lang="en-PH"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b="1" kern="1200" dirty="0" err="1" smtClean="0">
                <a:solidFill>
                  <a:schemeClr val="tx1"/>
                </a:solidFill>
                <a:effectLst/>
                <a:latin typeface="+mn-lt"/>
                <a:ea typeface="+mn-ea"/>
                <a:cs typeface="+mn-cs"/>
              </a:rPr>
              <a:t>PhilRice</a:t>
            </a:r>
            <a:r>
              <a:rPr lang="en-US" sz="1200" b="1" kern="1200" dirty="0" smtClean="0">
                <a:solidFill>
                  <a:schemeClr val="tx1"/>
                </a:solidFill>
                <a:effectLst/>
                <a:latin typeface="+mn-lt"/>
                <a:ea typeface="+mn-ea"/>
                <a:cs typeface="+mn-cs"/>
              </a:rPr>
              <a:t> Text Center  (Send Text/SMS to +63 920 911 1398) </a:t>
            </a:r>
          </a:p>
          <a:p>
            <a:pPr lvl="0"/>
            <a:r>
              <a:rPr lang="en-US" sz="1200" kern="1200" dirty="0" smtClean="0">
                <a:solidFill>
                  <a:schemeClr val="tx1"/>
                </a:solidFill>
                <a:effectLst/>
                <a:latin typeface="+mn-lt"/>
                <a:ea typeface="+mn-ea"/>
                <a:cs typeface="+mn-cs"/>
              </a:rPr>
              <a:t>[Suggestion from reviewer: A transcript of the SMS inquiries and </a:t>
            </a:r>
            <a:r>
              <a:rPr lang="en-US" sz="1200" kern="1200" dirty="0" err="1" smtClean="0">
                <a:solidFill>
                  <a:schemeClr val="tx1"/>
                </a:solidFill>
                <a:effectLst/>
                <a:latin typeface="+mn-lt"/>
                <a:ea typeface="+mn-ea"/>
                <a:cs typeface="+mn-cs"/>
              </a:rPr>
              <a:t>PhilRice’s</a:t>
            </a:r>
            <a:r>
              <a:rPr lang="en-US" sz="1200" kern="1200" dirty="0" smtClean="0">
                <a:solidFill>
                  <a:schemeClr val="tx1"/>
                </a:solidFill>
                <a:effectLst/>
                <a:latin typeface="+mn-lt"/>
                <a:ea typeface="+mn-ea"/>
                <a:cs typeface="+mn-cs"/>
              </a:rPr>
              <a:t> responses (3-5 examples) can be shown in the PowerPoint – it would be interesting for farmers to see such samples.]</a:t>
            </a:r>
            <a:endParaRPr lang="en-PH"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Farming emergency? Questions about rice? Call or text and you shall receive an answer! This is </a:t>
            </a:r>
            <a:r>
              <a:rPr lang="en-US" sz="1200" kern="1200" dirty="0" err="1" smtClean="0">
                <a:solidFill>
                  <a:schemeClr val="tx1"/>
                </a:solidFill>
                <a:effectLst/>
                <a:latin typeface="+mn-lt"/>
                <a:ea typeface="+mn-ea"/>
                <a:cs typeface="+mn-cs"/>
              </a:rPr>
              <a:t>PhilRice’s</a:t>
            </a:r>
            <a:r>
              <a:rPr lang="en-US" sz="1200" kern="1200" dirty="0" smtClean="0">
                <a:solidFill>
                  <a:schemeClr val="tx1"/>
                </a:solidFill>
                <a:effectLst/>
                <a:latin typeface="+mn-lt"/>
                <a:ea typeface="+mn-ea"/>
                <a:cs typeface="+mn-cs"/>
              </a:rPr>
              <a:t> every day SMS-based help desk and customer support service.</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With its info-on-demand feature, you will receive requested information simply by texting the right keyword. For Example, text name of variety (e.g., Rc18) to receive varietal characteristics; name of pest or disease (e.g., STEMBORER) to know its management options; or SEEDS and name of </a:t>
            </a:r>
            <a:r>
              <a:rPr lang="en-US" sz="1200" kern="1200" dirty="0" err="1" smtClean="0">
                <a:solidFill>
                  <a:schemeClr val="tx1"/>
                </a:solidFill>
                <a:effectLst/>
                <a:latin typeface="+mn-lt"/>
                <a:ea typeface="+mn-ea"/>
                <a:cs typeface="+mn-cs"/>
              </a:rPr>
              <a:t>PhilRice</a:t>
            </a:r>
            <a:r>
              <a:rPr lang="en-US" sz="1200" kern="1200" dirty="0" smtClean="0">
                <a:solidFill>
                  <a:schemeClr val="tx1"/>
                </a:solidFill>
                <a:effectLst/>
                <a:latin typeface="+mn-lt"/>
                <a:ea typeface="+mn-ea"/>
                <a:cs typeface="+mn-cs"/>
              </a:rPr>
              <a:t> Station (e.g., SEEDS NUEVA ECIJA)  to know the seeds available in each station in the said province.</a:t>
            </a:r>
            <a:endParaRPr lang="en-PH"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b="1" kern="1200" dirty="0" err="1" smtClean="0">
                <a:solidFill>
                  <a:schemeClr val="tx1"/>
                </a:solidFill>
                <a:effectLst/>
                <a:latin typeface="+mn-lt"/>
                <a:ea typeface="+mn-ea"/>
                <a:cs typeface="+mn-cs"/>
              </a:rPr>
              <a:t>PhilRice</a:t>
            </a:r>
            <a:r>
              <a:rPr lang="en-US" sz="1200" b="1" kern="1200" dirty="0" smtClean="0">
                <a:solidFill>
                  <a:schemeClr val="tx1"/>
                </a:solidFill>
                <a:effectLst/>
                <a:latin typeface="+mn-lt"/>
                <a:ea typeface="+mn-ea"/>
                <a:cs typeface="+mn-cs"/>
              </a:rPr>
              <a:t> Library  </a:t>
            </a:r>
            <a:r>
              <a:rPr lang="en-US" sz="1200" kern="1200" dirty="0" smtClean="0">
                <a:solidFill>
                  <a:schemeClr val="tx1"/>
                </a:solidFill>
                <a:effectLst/>
                <a:latin typeface="+mn-lt"/>
                <a:ea typeface="+mn-ea"/>
                <a:cs typeface="+mn-cs"/>
              </a:rPr>
              <a:t>[please provide contact details and what the library has to offer to farmers.]</a:t>
            </a:r>
            <a:endParaRPr lang="en-PH"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4BBA57-4B79-49D6-980E-0EC3205DA411}" type="slidenum">
              <a:rPr lang="de-DE" smtClean="0"/>
              <a:pPr/>
              <a:t>24</a:t>
            </a:fld>
            <a:endParaRPr lang="de-DE"/>
          </a:p>
        </p:txBody>
      </p:sp>
    </p:spTree>
    <p:extLst>
      <p:ext uri="{BB962C8B-B14F-4D97-AF65-F5344CB8AC3E}">
        <p14:creationId xmlns:p14="http://schemas.microsoft.com/office/powerpoint/2010/main" val="4201363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Rice Knowledge Bank </a:t>
            </a:r>
            <a:endParaRPr lang="en-PH" sz="12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Learn about rice production techniques, agricultural technologies, and best farming practices based on IRRI’s pool of knowledge from research findings, learning and media resources, and in-country projects.</a:t>
            </a:r>
            <a:endParaRPr lang="en-PH" sz="1200" kern="1200" dirty="0" smtClean="0">
              <a:solidFill>
                <a:schemeClr val="tx1"/>
              </a:solidFill>
              <a:effectLst/>
              <a:latin typeface="+mn-lt"/>
              <a:ea typeface="+mn-ea"/>
              <a:cs typeface="+mn-cs"/>
            </a:endParaRPr>
          </a:p>
          <a:p>
            <a:endParaRPr lang="en-PH"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4BBA57-4B79-49D6-980E-0EC3205DA411}" type="slidenum">
              <a:rPr lang="de-DE" smtClean="0"/>
              <a:pPr/>
              <a:t>25</a:t>
            </a:fld>
            <a:endParaRPr lang="de-DE"/>
          </a:p>
        </p:txBody>
      </p:sp>
    </p:spTree>
    <p:extLst>
      <p:ext uri="{BB962C8B-B14F-4D97-AF65-F5344CB8AC3E}">
        <p14:creationId xmlns:p14="http://schemas.microsoft.com/office/powerpoint/2010/main" val="68271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Rice Crop Manager  http://webapps.irri.org/ph/rcm</a:t>
            </a:r>
            <a:endParaRPr lang="en-PH" sz="12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(using an HTML5 compatible web browser on smartphones, tabs and computers)</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Designed for use by extension workers, crop advisers, input providers, and service providers, here’s a customizable crop and nutrient management guide! With RCM, farmers can be provided with actionable recommendation that matches their location- specific cropping practices and needs.</a:t>
            </a:r>
            <a:endParaRPr lang="en-PH" sz="1200" kern="1200" dirty="0" smtClean="0">
              <a:solidFill>
                <a:schemeClr val="tx1"/>
              </a:solidFill>
              <a:effectLst/>
              <a:latin typeface="+mn-lt"/>
              <a:ea typeface="+mn-ea"/>
              <a:cs typeface="+mn-cs"/>
            </a:endParaRPr>
          </a:p>
          <a:p>
            <a:endParaRPr lang="en-PH"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4BBA57-4B79-49D6-980E-0EC3205DA411}" type="slidenum">
              <a:rPr lang="de-DE" smtClean="0"/>
              <a:pPr/>
              <a:t>26</a:t>
            </a:fld>
            <a:endParaRPr lang="de-DE"/>
          </a:p>
        </p:txBody>
      </p:sp>
    </p:spTree>
    <p:extLst>
      <p:ext uri="{BB962C8B-B14F-4D97-AF65-F5344CB8AC3E}">
        <p14:creationId xmlns:p14="http://schemas.microsoft.com/office/powerpoint/2010/main" val="3843071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smtClean="0"/>
              <a:t>GET ATTENTION:</a:t>
            </a:r>
            <a:r>
              <a:rPr lang="en-PH" baseline="0" dirty="0" smtClean="0"/>
              <a:t> Break the ice by facilitating a group formation energizer. Invite participants to participate in an activity called Animal Flocking Game.</a:t>
            </a:r>
            <a:endParaRPr lang="en-PH"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5</a:t>
            </a:fld>
            <a:endParaRPr lang="de-DE"/>
          </a:p>
        </p:txBody>
      </p:sp>
    </p:spTree>
    <p:extLst>
      <p:ext uri="{BB962C8B-B14F-4D97-AF65-F5344CB8AC3E}">
        <p14:creationId xmlns:p14="http://schemas.microsoft.com/office/powerpoint/2010/main" val="2008754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Rice Doctor  http://ricedoctor.irri.org</a:t>
            </a:r>
            <a:endParaRPr lang="en-PH" sz="12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When your rice is sick, go to Rice Doctor very quick! The diagnostics tool will help to systemically identify problems in your rice crop and provide advice on how to manage them. </a:t>
            </a:r>
            <a:endParaRPr lang="en-PH"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4BBA57-4B79-49D6-980E-0EC3205DA411}" type="slidenum">
              <a:rPr lang="de-DE" smtClean="0"/>
              <a:pPr/>
              <a:t>27</a:t>
            </a:fld>
            <a:endParaRPr lang="de-DE"/>
          </a:p>
        </p:txBody>
      </p:sp>
    </p:spTree>
    <p:extLst>
      <p:ext uri="{BB962C8B-B14F-4D97-AF65-F5344CB8AC3E}">
        <p14:creationId xmlns:p14="http://schemas.microsoft.com/office/powerpoint/2010/main" val="38312378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Weed identification Tool </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http://www.knowlegebank.irri./org/decision-tools/weed-identification</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If weeds are your problem, Weed Smart is for you! This weed identification tool helps identify the major weeds of rice and also gives additional information, such as on management and geographical distribution of weeds. </a:t>
            </a:r>
            <a:endParaRPr lang="en-PH" sz="1200" kern="1200" dirty="0" smtClean="0">
              <a:solidFill>
                <a:schemeClr val="tx1"/>
              </a:solidFill>
              <a:effectLst/>
              <a:latin typeface="+mn-lt"/>
              <a:ea typeface="+mn-ea"/>
              <a:cs typeface="+mn-cs"/>
            </a:endParaRPr>
          </a:p>
          <a:p>
            <a:endParaRPr lang="en-PH"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4BBA57-4B79-49D6-980E-0EC3205DA411}" type="slidenum">
              <a:rPr lang="de-DE" smtClean="0"/>
              <a:pPr/>
              <a:t>28</a:t>
            </a:fld>
            <a:endParaRPr lang="de-DE"/>
          </a:p>
        </p:txBody>
      </p:sp>
    </p:spTree>
    <p:extLst>
      <p:ext uri="{BB962C8B-B14F-4D97-AF65-F5344CB8AC3E}">
        <p14:creationId xmlns:p14="http://schemas.microsoft.com/office/powerpoint/2010/main" val="2478518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PH"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4BBA57-4B79-49D6-980E-0EC3205DA411}" type="slidenum">
              <a:rPr lang="de-DE" smtClean="0"/>
              <a:pPr/>
              <a:t>29</a:t>
            </a:fld>
            <a:endParaRPr lang="de-DE"/>
          </a:p>
        </p:txBody>
      </p:sp>
    </p:spTree>
    <p:extLst>
      <p:ext uri="{BB962C8B-B14F-4D97-AF65-F5344CB8AC3E}">
        <p14:creationId xmlns:p14="http://schemas.microsoft.com/office/powerpoint/2010/main" val="18778410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PH"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4BBA57-4B79-49D6-980E-0EC3205DA411}" type="slidenum">
              <a:rPr lang="de-DE" smtClean="0"/>
              <a:pPr/>
              <a:t>30</a:t>
            </a:fld>
            <a:endParaRPr lang="de-DE"/>
          </a:p>
        </p:txBody>
      </p:sp>
    </p:spTree>
    <p:extLst>
      <p:ext uri="{BB962C8B-B14F-4D97-AF65-F5344CB8AC3E}">
        <p14:creationId xmlns:p14="http://schemas.microsoft.com/office/powerpoint/2010/main" val="2353374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PH" b="1" dirty="0" smtClean="0"/>
              <a:t>Goal: </a:t>
            </a:r>
            <a:r>
              <a:rPr lang="en-PH" dirty="0" smtClean="0"/>
              <a:t>Participants will form into groups in a fun way.</a:t>
            </a:r>
          </a:p>
          <a:p>
            <a:r>
              <a:rPr lang="en-PH" b="1" dirty="0" smtClean="0"/>
              <a:t>Duration</a:t>
            </a:r>
            <a:r>
              <a:rPr lang="en-PH" b="1" baseline="0" dirty="0" smtClean="0"/>
              <a:t>:</a:t>
            </a:r>
            <a:r>
              <a:rPr lang="en-PH" baseline="0" dirty="0" smtClean="0"/>
              <a:t> 5 minutes</a:t>
            </a:r>
          </a:p>
          <a:p>
            <a:r>
              <a:rPr lang="en-PH" b="1" baseline="0" dirty="0" smtClean="0"/>
              <a:t>Number of Participants: </a:t>
            </a:r>
            <a:r>
              <a:rPr lang="en-PH" baseline="0" dirty="0" smtClean="0"/>
              <a:t>No. of groups to be formed depends on the number of participants, with four to six members per group.</a:t>
            </a:r>
          </a:p>
          <a:p>
            <a:r>
              <a:rPr lang="en-PH" b="1" baseline="0" dirty="0" smtClean="0"/>
              <a:t>Materials/ Methodology: </a:t>
            </a:r>
            <a:r>
              <a:rPr lang="en-PH" baseline="0" dirty="0" smtClean="0"/>
              <a:t>Beforehand, prepare small sheet of paper on which will be written farm animals that make sounds, e.g., chicken, pig, cow, duck, </a:t>
            </a:r>
            <a:r>
              <a:rPr lang="en-PH" baseline="0" dirty="0" err="1" smtClean="0"/>
              <a:t>carabao</a:t>
            </a:r>
            <a:r>
              <a:rPr lang="en-PH" baseline="0" dirty="0" smtClean="0"/>
              <a:t>, horse, etc. Write each kind of animal on five small piece of folded or rolled paper as lots to be drawn. Shake them in a small box, bowl, can or basket.</a:t>
            </a:r>
          </a:p>
          <a:p>
            <a:pPr lvl="0"/>
            <a:r>
              <a:rPr lang="en-PH" b="1" baseline="0" dirty="0" smtClean="0"/>
              <a:t>Process: </a:t>
            </a:r>
          </a:p>
          <a:p>
            <a:pPr lvl="0"/>
            <a:r>
              <a:rPr lang="en-PH" b="0" baseline="0" dirty="0" smtClean="0"/>
              <a:t>1. </a:t>
            </a:r>
            <a:r>
              <a:rPr lang="en-US" sz="1200" kern="1200" dirty="0" smtClean="0">
                <a:solidFill>
                  <a:schemeClr val="tx1"/>
                </a:solidFill>
                <a:effectLst/>
                <a:latin typeface="+mn-lt"/>
                <a:ea typeface="+mn-ea"/>
                <a:cs typeface="+mn-cs"/>
              </a:rPr>
              <a:t>Each member will draw a piece of paper from the container.</a:t>
            </a:r>
            <a:endParaRPr lang="en-PH"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2. Instruct everyone that no one is to open the piece of paper until everyone has drawn, and they must wait for the facilitator to signal them to open and read what’s written in the sheet.</a:t>
            </a:r>
            <a:endParaRPr lang="en-PH"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3. As soon as they read the animal they have drawn, participants are not to utter anything except the noise that the animal makes.</a:t>
            </a:r>
            <a:endParaRPr lang="en-PH"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4. Participants search for their group mates by making their animal sound and listening for their flock members. They do this until their flock is complete.</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5. Participants will name their group as they wish, often using the name of their animal flock.</a:t>
            </a:r>
            <a:endParaRPr lang="en-PH" b="1" baseline="0" dirty="0" smtClean="0"/>
          </a:p>
          <a:p>
            <a:r>
              <a:rPr lang="en-PH" b="1" baseline="0" dirty="0" smtClean="0"/>
              <a:t>Debriefing: </a:t>
            </a:r>
            <a:r>
              <a:rPr lang="en-US" sz="1200" kern="1200" dirty="0" smtClean="0">
                <a:solidFill>
                  <a:schemeClr val="tx1"/>
                </a:solidFill>
                <a:effectLst/>
                <a:latin typeface="+mn-lt"/>
                <a:ea typeface="+mn-ea"/>
                <a:cs typeface="+mn-cs"/>
              </a:rPr>
              <a:t>Tell the participants that this is just a fun way of breaking the ice while forming task-oriented groups. They will henceforth work on the module exercises with their animal group.</a:t>
            </a:r>
            <a:endParaRPr lang="en-PH" b="1" dirty="0" smtClean="0"/>
          </a:p>
        </p:txBody>
      </p:sp>
      <p:sp>
        <p:nvSpPr>
          <p:cNvPr id="4" name="Slide Number Placeholder 3"/>
          <p:cNvSpPr>
            <a:spLocks noGrp="1"/>
          </p:cNvSpPr>
          <p:nvPr>
            <p:ph type="sldNum" sz="quarter" idx="10"/>
          </p:nvPr>
        </p:nvSpPr>
        <p:spPr/>
        <p:txBody>
          <a:bodyPr/>
          <a:lstStyle/>
          <a:p>
            <a:fld id="{4F4BBA57-4B79-49D6-980E-0EC3205DA411}" type="slidenum">
              <a:rPr lang="de-DE" smtClean="0"/>
              <a:pPr/>
              <a:t>6</a:t>
            </a:fld>
            <a:endParaRPr lang="de-DE"/>
          </a:p>
        </p:txBody>
      </p:sp>
    </p:spTree>
    <p:extLst>
      <p:ext uri="{BB962C8B-B14F-4D97-AF65-F5344CB8AC3E}">
        <p14:creationId xmlns:p14="http://schemas.microsoft.com/office/powerpoint/2010/main" val="2228746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7</a:t>
            </a:fld>
            <a:endParaRPr lang="de-DE"/>
          </a:p>
        </p:txBody>
      </p:sp>
    </p:spTree>
    <p:extLst>
      <p:ext uri="{BB962C8B-B14F-4D97-AF65-F5344CB8AC3E}">
        <p14:creationId xmlns:p14="http://schemas.microsoft.com/office/powerpoint/2010/main" val="4200539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Activity 2</a:t>
            </a:r>
            <a:r>
              <a:rPr lang="en-US" sz="1200" kern="1200" dirty="0" smtClean="0">
                <a:solidFill>
                  <a:schemeClr val="tx1"/>
                </a:solidFill>
                <a:effectLst/>
                <a:latin typeface="+mn-lt"/>
                <a:ea typeface="+mn-ea"/>
                <a:cs typeface="+mn-cs"/>
              </a:rPr>
              <a:t>. In their small (animal-flocked) group, ask participants to draw on chart/manila paper their concept of agricultural extension, illustrating roles, relationships with farmers, research agencies, and other entities.</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Each group will present (and explain as necessary) their outputs to the plenary group. Give each presenter 1-2 minutes for each presentation.</a:t>
            </a:r>
          </a:p>
          <a:p>
            <a:endParaRPr lang="en-US" sz="12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EXPLAIN. The facilitator will recap the group outputs with a </a:t>
            </a:r>
            <a:r>
              <a:rPr lang="en-US" sz="1200" kern="1200" dirty="0" err="1" smtClean="0">
                <a:solidFill>
                  <a:schemeClr val="tx1"/>
                </a:solidFill>
                <a:effectLst/>
                <a:latin typeface="+mn-lt"/>
                <a:ea typeface="+mn-ea"/>
                <a:cs typeface="+mn-cs"/>
              </a:rPr>
              <a:t>lecturette</a:t>
            </a:r>
            <a:r>
              <a:rPr lang="en-US" sz="1200" kern="1200" dirty="0" smtClean="0">
                <a:solidFill>
                  <a:schemeClr val="tx1"/>
                </a:solidFill>
                <a:effectLst/>
                <a:latin typeface="+mn-lt"/>
                <a:ea typeface="+mn-ea"/>
                <a:cs typeface="+mn-cs"/>
              </a:rPr>
              <a:t> using the appropriate PowerPoint slides. </a:t>
            </a:r>
            <a:endParaRPr lang="en-PH" sz="1200" kern="1200" dirty="0" smtClean="0">
              <a:solidFill>
                <a:schemeClr val="tx1"/>
              </a:solidFill>
              <a:effectLst/>
              <a:latin typeface="+mn-lt"/>
              <a:ea typeface="+mn-ea"/>
              <a:cs typeface="+mn-cs"/>
            </a:endParaRPr>
          </a:p>
          <a:p>
            <a:endParaRPr lang="en-PH" b="1" dirty="0" smtClean="0"/>
          </a:p>
        </p:txBody>
      </p:sp>
      <p:sp>
        <p:nvSpPr>
          <p:cNvPr id="4" name="Slide Number Placeholder 3"/>
          <p:cNvSpPr>
            <a:spLocks noGrp="1"/>
          </p:cNvSpPr>
          <p:nvPr>
            <p:ph type="sldNum" sz="quarter" idx="10"/>
          </p:nvPr>
        </p:nvSpPr>
        <p:spPr/>
        <p:txBody>
          <a:bodyPr/>
          <a:lstStyle/>
          <a:p>
            <a:fld id="{4F4BBA57-4B79-49D6-980E-0EC3205DA411}" type="slidenum">
              <a:rPr lang="de-DE" smtClean="0"/>
              <a:pPr/>
              <a:t>8</a:t>
            </a:fld>
            <a:endParaRPr lang="de-DE"/>
          </a:p>
        </p:txBody>
      </p:sp>
    </p:spTree>
    <p:extLst>
      <p:ext uri="{BB962C8B-B14F-4D97-AF65-F5344CB8AC3E}">
        <p14:creationId xmlns:p14="http://schemas.microsoft.com/office/powerpoint/2010/main" val="2601437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PH" sz="2000" b="1" dirty="0" smtClean="0">
                <a:latin typeface="Garamond" panose="02020404030301010803" pitchFamily="18" charset="0"/>
                <a:ea typeface="Calibri" panose="020F0502020204030204" pitchFamily="34" charset="0"/>
                <a:cs typeface="Calibri" panose="020F0502020204030204" pitchFamily="34" charset="0"/>
              </a:rPr>
              <a:t>Agricultural Extension </a:t>
            </a:r>
            <a:r>
              <a:rPr lang="en-PH" sz="1200" dirty="0" smtClean="0">
                <a:latin typeface="Garamond" panose="02020404030301010803" pitchFamily="18" charset="0"/>
                <a:ea typeface="Calibri" panose="020F0502020204030204" pitchFamily="34" charset="0"/>
                <a:cs typeface="Calibri" panose="020F0502020204030204" pitchFamily="34" charset="0"/>
              </a:rPr>
              <a:t>is defined as informal educational process that aims to raise awareness, advance understanding, and transform farmers’ attitudes towards farming practices that boost up productivity and promote management of the soil and natural resources.</a:t>
            </a:r>
          </a:p>
          <a:p>
            <a:endParaRPr lang="en-PH"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9</a:t>
            </a:fld>
            <a:endParaRPr lang="de-DE"/>
          </a:p>
        </p:txBody>
      </p:sp>
    </p:spTree>
    <p:extLst>
      <p:ext uri="{BB962C8B-B14F-4D97-AF65-F5344CB8AC3E}">
        <p14:creationId xmlns:p14="http://schemas.microsoft.com/office/powerpoint/2010/main" val="2392036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algn="just">
              <a:lnSpc>
                <a:spcPct val="107000"/>
              </a:lnSpc>
              <a:spcAft>
                <a:spcPts val="800"/>
              </a:spcAft>
            </a:pPr>
            <a:r>
              <a:rPr lang="en-PH" sz="1200" dirty="0" smtClean="0">
                <a:latin typeface="Garamond" panose="02020404030301010803" pitchFamily="18" charset="0"/>
                <a:ea typeface="Calibri" panose="020F0502020204030204" pitchFamily="34" charset="0"/>
                <a:cs typeface="Calibri" panose="020F0502020204030204" pitchFamily="34" charset="0"/>
              </a:rPr>
              <a:t>In the Agriculture and Fisheries Modernization Act (AFMA) document of 1997, </a:t>
            </a:r>
            <a:r>
              <a:rPr lang="en-PH" sz="2000" b="1" dirty="0" smtClean="0">
                <a:latin typeface="Garamond" panose="02020404030301010803" pitchFamily="18" charset="0"/>
                <a:ea typeface="Calibri" panose="020F0502020204030204" pitchFamily="34" charset="0"/>
                <a:cs typeface="Calibri" panose="020F0502020204030204" pitchFamily="34" charset="0"/>
              </a:rPr>
              <a:t>Extension Services</a:t>
            </a:r>
            <a:r>
              <a:rPr lang="en-PH" sz="1800" b="1" dirty="0" smtClean="0">
                <a:latin typeface="Garamond" panose="02020404030301010803" pitchFamily="18" charset="0"/>
                <a:ea typeface="Calibri" panose="020F0502020204030204" pitchFamily="34" charset="0"/>
                <a:cs typeface="Calibri" panose="020F0502020204030204" pitchFamily="34" charset="0"/>
              </a:rPr>
              <a:t> </a:t>
            </a:r>
            <a:r>
              <a:rPr lang="en-PH" sz="1200" dirty="0" smtClean="0">
                <a:latin typeface="Garamond" panose="02020404030301010803" pitchFamily="18" charset="0"/>
                <a:ea typeface="Calibri" panose="020F0502020204030204" pitchFamily="34" charset="0"/>
                <a:cs typeface="Calibri" panose="020F0502020204030204" pitchFamily="34" charset="0"/>
              </a:rPr>
              <a:t>refers to the provision of training, information and support services by the government and non-government organizations to the agriculture and fisheries sectors to improve the technical business and social capabilities of farmers and fisher folks. </a:t>
            </a:r>
            <a:endParaRPr lang="en-PH" sz="1200" dirty="0">
              <a:latin typeface="Garamond" panose="02020404030301010803" pitchFamily="18"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4F4BBA57-4B79-49D6-980E-0EC3205DA411}" type="slidenum">
              <a:rPr lang="de-DE" smtClean="0"/>
              <a:pPr/>
              <a:t>10</a:t>
            </a:fld>
            <a:endParaRPr lang="de-DE"/>
          </a:p>
        </p:txBody>
      </p:sp>
    </p:spTree>
    <p:extLst>
      <p:ext uri="{BB962C8B-B14F-4D97-AF65-F5344CB8AC3E}">
        <p14:creationId xmlns:p14="http://schemas.microsoft.com/office/powerpoint/2010/main" val="3653680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b="1" dirty="0" smtClean="0"/>
              <a:t>GET ATTENTION:</a:t>
            </a:r>
            <a:r>
              <a:rPr lang="en-PH" b="1" baseline="0" dirty="0" smtClean="0"/>
              <a:t> </a:t>
            </a:r>
            <a:r>
              <a:rPr lang="en-PH" baseline="0" dirty="0" smtClean="0"/>
              <a:t>Break the ice by facilitating a group formation energizer. Invite participants to participate in an activity called Animal Flocking Game.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LINK:</a:t>
            </a:r>
            <a:r>
              <a:rPr lang="en-US" sz="1200" kern="1200" dirty="0" smtClean="0">
                <a:solidFill>
                  <a:schemeClr val="tx1"/>
                </a:solidFill>
                <a:effectLst/>
                <a:latin typeface="+mn-lt"/>
                <a:ea typeface="+mn-ea"/>
                <a:cs typeface="+mn-cs"/>
              </a:rPr>
              <a:t> by commenting that one motivating factor in performing one’s job well is in seeing how one’s efforts, no matter how small, contribute to a bigger goal.  In agricultural extension, this bigger goal is agricultural and rural development.</a:t>
            </a:r>
            <a:endParaRPr lang="en-PH" sz="1200" kern="1200" dirty="0" smtClean="0">
              <a:solidFill>
                <a:schemeClr val="tx1"/>
              </a:solidFill>
              <a:effectLst/>
              <a:latin typeface="+mn-lt"/>
              <a:ea typeface="+mn-ea"/>
              <a:cs typeface="+mn-cs"/>
            </a:endParaRPr>
          </a:p>
          <a:p>
            <a:endParaRPr lang="en-PH" baseline="0" dirty="0" smtClean="0"/>
          </a:p>
          <a:p>
            <a:endParaRPr lang="en-PH"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11</a:t>
            </a:fld>
            <a:endParaRPr lang="de-DE"/>
          </a:p>
        </p:txBody>
      </p:sp>
    </p:spTree>
    <p:extLst>
      <p:ext uri="{BB962C8B-B14F-4D97-AF65-F5344CB8AC3E}">
        <p14:creationId xmlns:p14="http://schemas.microsoft.com/office/powerpoint/2010/main" val="1898793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PH" b="1" dirty="0" smtClean="0"/>
              <a:t>GOAL: </a:t>
            </a:r>
            <a:r>
              <a:rPr lang="en-US" sz="1200" kern="1200" dirty="0" smtClean="0">
                <a:solidFill>
                  <a:schemeClr val="tx1"/>
                </a:solidFill>
                <a:effectLst/>
                <a:latin typeface="+mn-lt"/>
                <a:ea typeface="+mn-ea"/>
                <a:cs typeface="+mn-cs"/>
              </a:rPr>
              <a:t>To enable participants to appreciate the multiple roles of an agricultural extension worker.</a:t>
            </a:r>
            <a:endParaRPr lang="en-PH" b="1" dirty="0" smtClean="0"/>
          </a:p>
          <a:p>
            <a:pPr marL="0" lvl="0" indent="0">
              <a:buFont typeface="Arial" panose="020B0604020202020204" pitchFamily="34" charset="0"/>
              <a:buNone/>
            </a:pPr>
            <a:r>
              <a:rPr lang="en-PH" b="1" dirty="0" smtClean="0"/>
              <a:t>DURATION: </a:t>
            </a:r>
            <a:r>
              <a:rPr lang="en-US" sz="1200" kern="1200" dirty="0" smtClean="0">
                <a:solidFill>
                  <a:schemeClr val="tx1"/>
                </a:solidFill>
                <a:effectLst/>
                <a:latin typeface="+mn-lt"/>
                <a:ea typeface="+mn-ea"/>
                <a:cs typeface="+mn-cs"/>
              </a:rPr>
              <a:t>10 minutes</a:t>
            </a:r>
            <a:endParaRPr lang="en-PH" b="1" dirty="0" smtClean="0"/>
          </a:p>
          <a:p>
            <a:pPr marL="0" lvl="0" indent="0">
              <a:buFont typeface="Arial" panose="020B0604020202020204" pitchFamily="34" charset="0"/>
              <a:buNone/>
            </a:pPr>
            <a:r>
              <a:rPr lang="en-PH" b="1" dirty="0" smtClean="0"/>
              <a:t>NUMBER</a:t>
            </a:r>
            <a:r>
              <a:rPr lang="en-PH" b="1" baseline="0" dirty="0" smtClean="0"/>
              <a:t> OF PARTICIPANTS: </a:t>
            </a:r>
            <a:r>
              <a:rPr lang="en-US" sz="1200" kern="1200" dirty="0" smtClean="0">
                <a:solidFill>
                  <a:schemeClr val="tx1"/>
                </a:solidFill>
                <a:effectLst/>
                <a:latin typeface="+mn-lt"/>
                <a:ea typeface="+mn-ea"/>
                <a:cs typeface="+mn-cs"/>
              </a:rPr>
              <a:t>All participants, in their animal-flocked group</a:t>
            </a:r>
            <a:endParaRPr lang="en-PH" b="1" baseline="0" dirty="0" smtClean="0"/>
          </a:p>
          <a:p>
            <a:r>
              <a:rPr lang="en-PH" b="1" baseline="0" dirty="0" smtClean="0"/>
              <a:t>MATERIALS/METHODOLOGY: </a:t>
            </a:r>
            <a:r>
              <a:rPr lang="en-US" sz="1200" kern="1200" dirty="0" smtClean="0">
                <a:solidFill>
                  <a:schemeClr val="tx1"/>
                </a:solidFill>
                <a:effectLst/>
                <a:latin typeface="+mn-lt"/>
                <a:ea typeface="+mn-ea"/>
                <a:cs typeface="+mn-cs"/>
              </a:rPr>
              <a:t>Chart/manila paper, Felt pen, and Meta cards</a:t>
            </a:r>
            <a:endParaRPr lang="en-PH" b="1" baseline="0" dirty="0" smtClean="0"/>
          </a:p>
          <a:p>
            <a:pPr marL="0" lvl="0" indent="0">
              <a:buFont typeface="Arial" panose="020B0604020202020204" pitchFamily="34" charset="0"/>
              <a:buNone/>
            </a:pPr>
            <a:r>
              <a:rPr lang="en-PH" b="1" baseline="0" dirty="0" smtClean="0"/>
              <a:t>PROCESS: </a:t>
            </a:r>
          </a:p>
          <a:p>
            <a:r>
              <a:rPr lang="en-US" sz="1200" kern="1200" dirty="0" smtClean="0">
                <a:solidFill>
                  <a:schemeClr val="tx1"/>
                </a:solidFill>
                <a:effectLst/>
                <a:latin typeface="+mn-lt"/>
                <a:ea typeface="+mn-ea"/>
                <a:cs typeface="+mn-cs"/>
              </a:rPr>
              <a:t>Tell the participants that you have two tasks for the different groups.  Half of the groups will work on Task 1, while the rest of the groups will work on Task 2.  </a:t>
            </a:r>
            <a:endParaRPr lang="en-PH" sz="1200" kern="1200" dirty="0" smtClean="0">
              <a:solidFill>
                <a:schemeClr val="tx1"/>
              </a:solidFill>
              <a:effectLst/>
              <a:latin typeface="+mn-lt"/>
              <a:ea typeface="+mn-ea"/>
              <a:cs typeface="+mn-cs"/>
            </a:endParaRPr>
          </a:p>
          <a:p>
            <a:r>
              <a:rPr lang="en-US" sz="1200" i="1" u="sng" kern="1200" dirty="0" smtClean="0">
                <a:solidFill>
                  <a:schemeClr val="tx1"/>
                </a:solidFill>
                <a:effectLst/>
                <a:latin typeface="+mn-lt"/>
                <a:ea typeface="+mn-ea"/>
                <a:cs typeface="+mn-cs"/>
              </a:rPr>
              <a:t>Task 1 for Selected Groups</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Working in their original animal-flocked group, ask the participants to list as many roles they could think that agricultural extension workers play in performing their job. Other roles as persons, e.g., as father, barangay official, church leader, etc. are not to be included – only their agricultural extension roles.</a:t>
            </a:r>
            <a:endParaRPr lang="en-PH" sz="1200" kern="1200" dirty="0" smtClean="0">
              <a:solidFill>
                <a:schemeClr val="tx1"/>
              </a:solidFill>
              <a:effectLst/>
              <a:latin typeface="+mn-lt"/>
              <a:ea typeface="+mn-ea"/>
              <a:cs typeface="+mn-cs"/>
            </a:endParaRPr>
          </a:p>
          <a:p>
            <a:r>
              <a:rPr lang="en-US" sz="1200" i="1" u="sng" kern="1200" dirty="0" smtClean="0">
                <a:solidFill>
                  <a:schemeClr val="tx1"/>
                </a:solidFill>
                <a:effectLst/>
                <a:latin typeface="+mn-lt"/>
                <a:ea typeface="+mn-ea"/>
                <a:cs typeface="+mn-cs"/>
              </a:rPr>
              <a:t>Task 2 for Other /the Rest of the Groups</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their animal-flocked group, tell the participants to generate a list of descriptions or attributes of their concept of agricultural and rural development in their locality.</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Both tasks should be under time pressure of five minutes.</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Participants will post/display their answers side-by-side around the room or on the board.</a:t>
            </a:r>
            <a:endParaRPr lang="en-PH" b="1" baseline="0" dirty="0" smtClean="0"/>
          </a:p>
          <a:p>
            <a:r>
              <a:rPr lang="en-PH" b="1" baseline="0" dirty="0" smtClean="0"/>
              <a:t>DEBRIEFING: </a:t>
            </a:r>
            <a:r>
              <a:rPr lang="en-US" sz="1200" kern="1200" dirty="0" smtClean="0">
                <a:solidFill>
                  <a:schemeClr val="tx1"/>
                </a:solidFill>
                <a:effectLst/>
                <a:latin typeface="+mn-lt"/>
                <a:ea typeface="+mn-ea"/>
                <a:cs typeface="+mn-cs"/>
              </a:rPr>
              <a:t>With all the groups’ outputs displayed, the facilitator invites two volunteers or asks the participants to volunteer two participants (preferably articulate ones) to provide a synthesis and discuss what the various roles of the agricultural extension worker are, and how these contribute to agricultural and rural development, based on all the group outputs.  The second volunteer is asked to augment what the first volunteer may have missed.</a:t>
            </a:r>
            <a:endParaRPr lang="en-PH"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Further recap will be provided by the facilitator’s short presentation that follows.</a:t>
            </a:r>
            <a:endParaRPr lang="en-PH" b="1" dirty="0"/>
          </a:p>
        </p:txBody>
      </p:sp>
      <p:sp>
        <p:nvSpPr>
          <p:cNvPr id="4" name="Slide Number Placeholder 3"/>
          <p:cNvSpPr>
            <a:spLocks noGrp="1"/>
          </p:cNvSpPr>
          <p:nvPr>
            <p:ph type="sldNum" sz="quarter" idx="10"/>
          </p:nvPr>
        </p:nvSpPr>
        <p:spPr/>
        <p:txBody>
          <a:bodyPr/>
          <a:lstStyle/>
          <a:p>
            <a:fld id="{4F4BBA57-4B79-49D6-980E-0EC3205DA411}" type="slidenum">
              <a:rPr lang="de-DE" smtClean="0"/>
              <a:pPr/>
              <a:t>12</a:t>
            </a:fld>
            <a:endParaRPr lang="de-DE"/>
          </a:p>
        </p:txBody>
      </p:sp>
    </p:spTree>
    <p:extLst>
      <p:ext uri="{BB962C8B-B14F-4D97-AF65-F5344CB8AC3E}">
        <p14:creationId xmlns:p14="http://schemas.microsoft.com/office/powerpoint/2010/main" val="34770867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290907" y="1403775"/>
            <a:ext cx="5610187" cy="4533900"/>
          </a:xfrm>
          <a:prstGeom prst="rect">
            <a:avLst/>
          </a:prstGeom>
        </p:spPr>
      </p:pic>
    </p:spTree>
    <p:extLst>
      <p:ext uri="{BB962C8B-B14F-4D97-AF65-F5344CB8AC3E}">
        <p14:creationId xmlns:p14="http://schemas.microsoft.com/office/powerpoint/2010/main" val="1221853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37409" y="1571043"/>
            <a:ext cx="10519131" cy="4018197"/>
          </a:xfrm>
          <a:prstGeom prst="rect">
            <a:avLst/>
          </a:prstGeom>
        </p:spPr>
        <p:txBody>
          <a:bodyPr/>
          <a:lstStyle>
            <a:lvl1pPr marL="0" indent="0">
              <a:buNone/>
              <a:defRPr sz="3000"/>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Tree>
    <p:extLst>
      <p:ext uri="{BB962C8B-B14F-4D97-AF65-F5344CB8AC3E}">
        <p14:creationId xmlns:p14="http://schemas.microsoft.com/office/powerpoint/2010/main" val="1536323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37080" y="1643331"/>
            <a:ext cx="5384800" cy="4525963"/>
          </a:xfrm>
          <a:prstGeom prst="rect">
            <a:avLst/>
          </a:prstGeom>
        </p:spPr>
        <p:txBody>
          <a:bodyPr/>
          <a:lstStyle>
            <a:lvl1pPr marL="0" indent="0">
              <a:buNone/>
              <a:defRPr sz="2400"/>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
        <p:nvSpPr>
          <p:cNvPr id="4" name="Inhaltsplatzhalter 3"/>
          <p:cNvSpPr>
            <a:spLocks noGrp="1"/>
          </p:cNvSpPr>
          <p:nvPr>
            <p:ph sz="half" idx="2"/>
          </p:nvPr>
        </p:nvSpPr>
        <p:spPr>
          <a:xfrm>
            <a:off x="6105589" y="1643331"/>
            <a:ext cx="5384800" cy="4525963"/>
          </a:xfrm>
          <a:prstGeom prst="rect">
            <a:avLst/>
          </a:prstGeom>
        </p:spPr>
        <p:txBody>
          <a:bodyPr/>
          <a:lstStyle>
            <a:lvl1pPr marL="0" indent="0">
              <a:buNone/>
              <a:defRPr sz="2400"/>
            </a:lvl1pPr>
            <a:lvl2pPr>
              <a:defRPr sz="2000">
                <a:latin typeface="Arial" panose="020B0604020202020204" pitchFamily="34" charset="0"/>
                <a:cs typeface="Arial" panose="020B0604020202020204" pitchFamily="34" charset="0"/>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Tree>
    <p:extLst>
      <p:ext uri="{BB962C8B-B14F-4D97-AF65-F5344CB8AC3E}">
        <p14:creationId xmlns:p14="http://schemas.microsoft.com/office/powerpoint/2010/main" val="46286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8" name="Bildplatzhalter 7"/>
          <p:cNvSpPr>
            <a:spLocks noGrp="1"/>
          </p:cNvSpPr>
          <p:nvPr>
            <p:ph type="pic" sz="quarter" idx="13"/>
          </p:nvPr>
        </p:nvSpPr>
        <p:spPr>
          <a:xfrm>
            <a:off x="414714" y="1531662"/>
            <a:ext cx="10380807" cy="3337498"/>
          </a:xfrm>
          <a:prstGeom prst="rect">
            <a:avLst/>
          </a:prstGeom>
        </p:spPr>
        <p:txBody>
          <a:bodyPr/>
          <a:lstStyle>
            <a:lvl1pPr marL="0" indent="0">
              <a:buNone/>
              <a:defRPr/>
            </a:lvl1pPr>
          </a:lstStyle>
          <a:p>
            <a:r>
              <a:rPr lang="en-US" smtClean="0"/>
              <a:t>Click icon to add picture</a:t>
            </a:r>
            <a:endParaRPr lang="de-DE" dirty="0"/>
          </a:p>
        </p:txBody>
      </p:sp>
      <p:sp>
        <p:nvSpPr>
          <p:cNvPr id="17" name="Textplatzhalter 16"/>
          <p:cNvSpPr>
            <a:spLocks noGrp="1"/>
          </p:cNvSpPr>
          <p:nvPr>
            <p:ph type="body" sz="quarter" idx="16" hasCustomPrompt="1"/>
          </p:nvPr>
        </p:nvSpPr>
        <p:spPr>
          <a:xfrm>
            <a:off x="426216" y="5681508"/>
            <a:ext cx="10560827" cy="585065"/>
          </a:xfrm>
          <a:prstGeom prst="rect">
            <a:avLst/>
          </a:prstGeom>
        </p:spPr>
        <p:txBody>
          <a:bodyPr/>
          <a:lstStyle>
            <a:lvl1pPr marL="0" indent="0">
              <a:buNone/>
              <a:defRPr sz="1600"/>
            </a:lvl1pPr>
          </a:lstStyle>
          <a:p>
            <a:pPr lvl="0"/>
            <a:r>
              <a:rPr lang="de-DE" dirty="0" smtClean="0"/>
              <a:t>Bildunterzeile</a:t>
            </a:r>
          </a:p>
        </p:txBody>
      </p:sp>
    </p:spTree>
    <p:extLst>
      <p:ext uri="{BB962C8B-B14F-4D97-AF65-F5344CB8AC3E}">
        <p14:creationId xmlns:p14="http://schemas.microsoft.com/office/powerpoint/2010/main" val="4019028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9" name="Tabellenplatzhalter 8"/>
          <p:cNvSpPr>
            <a:spLocks noGrp="1"/>
          </p:cNvSpPr>
          <p:nvPr>
            <p:ph type="tbl" sz="quarter" idx="13"/>
          </p:nvPr>
        </p:nvSpPr>
        <p:spPr>
          <a:xfrm>
            <a:off x="454212" y="1542540"/>
            <a:ext cx="10442321" cy="3551645"/>
          </a:xfrm>
          <a:prstGeom prst="rect">
            <a:avLst/>
          </a:prstGeom>
        </p:spPr>
        <p:txBody>
          <a:bodyPr/>
          <a:lstStyle>
            <a:lvl1pPr marL="0" indent="0">
              <a:buNone/>
              <a:defRPr/>
            </a:lvl1pPr>
          </a:lstStyle>
          <a:p>
            <a:r>
              <a:rPr lang="en-US" smtClean="0"/>
              <a:t>Click icon to add table</a:t>
            </a:r>
            <a:endParaRPr lang="de-DE" dirty="0"/>
          </a:p>
        </p:txBody>
      </p:sp>
    </p:spTree>
    <p:extLst>
      <p:ext uri="{BB962C8B-B14F-4D97-AF65-F5344CB8AC3E}">
        <p14:creationId xmlns:p14="http://schemas.microsoft.com/office/powerpoint/2010/main" val="3535773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3" name="Inhaltsplatzhalter 2"/>
          <p:cNvSpPr>
            <a:spLocks noGrp="1"/>
          </p:cNvSpPr>
          <p:nvPr>
            <p:ph idx="1"/>
          </p:nvPr>
        </p:nvSpPr>
        <p:spPr>
          <a:xfrm>
            <a:off x="4775853" y="1403775"/>
            <a:ext cx="6815667" cy="4722388"/>
          </a:xfrm>
          <a:prstGeom prst="rect">
            <a:avLst/>
          </a:prstGeom>
        </p:spPr>
        <p:txBody>
          <a:bodyPr/>
          <a:lstStyle>
            <a:lvl1pPr algn="l" defTabSz="914400" rtl="0" eaLnBrk="1" latinLnBrk="0" hangingPunct="1">
              <a:spcBef>
                <a:spcPct val="20000"/>
              </a:spcBef>
              <a:buFont typeface="Arial" panose="020B0604020202020204" pitchFamily="34" charset="0"/>
              <a:defRPr lang="de-DE" sz="2400" kern="1200" dirty="0" smtClean="0">
                <a:solidFill>
                  <a:schemeClr val="tx1"/>
                </a:solidFill>
                <a:latin typeface="Arial" panose="020B0604020202020204" pitchFamily="34" charset="0"/>
                <a:ea typeface="+mn-ea"/>
                <a:cs typeface="Arial" panose="020B0604020202020204" pitchFamily="34" charset="0"/>
              </a:defRPr>
            </a:lvl1pPr>
            <a:lvl2pPr algn="l" defTabSz="914400" rtl="0" eaLnBrk="1" latinLnBrk="0" hangingPunct="1">
              <a:spcBef>
                <a:spcPct val="20000"/>
              </a:spcBef>
              <a:buFont typeface="Arial" panose="020B0604020202020204" pitchFamily="34" charset="0"/>
              <a:defRPr lang="de-DE" sz="2000" kern="1200" dirty="0" smtClean="0">
                <a:solidFill>
                  <a:schemeClr val="tx1"/>
                </a:solidFill>
                <a:latin typeface="Arial" panose="020B0604020202020204" pitchFamily="34" charset="0"/>
                <a:ea typeface="+mn-ea"/>
                <a:cs typeface="Arial" panose="020B0604020202020204" pitchFamily="34" charset="0"/>
              </a:defRPr>
            </a:lvl2pPr>
            <a:lvl3pPr algn="l" defTabSz="914400" rtl="0" eaLnBrk="1" latinLnBrk="0" hangingPunct="1">
              <a:spcBef>
                <a:spcPct val="20000"/>
              </a:spcBef>
              <a:buFont typeface="Arial" panose="020B0604020202020204" pitchFamily="34" charset="0"/>
              <a:defRPr lang="de-DE" sz="1800" kern="1200" dirty="0" smtClean="0">
                <a:solidFill>
                  <a:schemeClr val="tx1"/>
                </a:solidFill>
                <a:latin typeface="Arial" panose="020B0604020202020204" pitchFamily="34" charset="0"/>
                <a:ea typeface="+mn-ea"/>
                <a:cs typeface="Arial" panose="020B0604020202020204" pitchFamily="34" charset="0"/>
              </a:defRPr>
            </a:lvl3pPr>
            <a:lvl4pPr algn="l" defTabSz="914400" rtl="0" eaLnBrk="1" latinLnBrk="0" hangingPunct="1">
              <a:spcBef>
                <a:spcPct val="20000"/>
              </a:spcBef>
              <a:buFont typeface="Arial" panose="020B0604020202020204" pitchFamily="34" charset="0"/>
              <a:defRPr lang="de-DE" sz="1800" kern="1200" dirty="0" smtClean="0">
                <a:solidFill>
                  <a:schemeClr val="tx1"/>
                </a:solidFill>
                <a:latin typeface="Arial" panose="020B0604020202020204" pitchFamily="34" charset="0"/>
                <a:ea typeface="+mn-ea"/>
                <a:cs typeface="Arial" panose="020B0604020202020204" pitchFamily="34" charset="0"/>
              </a:defRPr>
            </a:lvl4pPr>
            <a:lvl5pPr algn="l" defTabSz="914400" rtl="0" eaLnBrk="1" latinLnBrk="0" hangingPunct="1">
              <a:spcBef>
                <a:spcPct val="20000"/>
              </a:spcBef>
              <a:buFont typeface="Arial" panose="020B0604020202020204" pitchFamily="34" charset="0"/>
              <a:defRPr lang="de-DE" sz="1600" kern="1200" dirty="0">
                <a:solidFill>
                  <a:schemeClr val="tx1"/>
                </a:solidFill>
                <a:latin typeface="Arial" panose="020B0604020202020204" pitchFamily="34" charset="0"/>
                <a:ea typeface="+mn-ea"/>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p:txBody>
      </p:sp>
      <p:sp>
        <p:nvSpPr>
          <p:cNvPr id="4" name="Textplatzhalter 3"/>
          <p:cNvSpPr>
            <a:spLocks noGrp="1"/>
          </p:cNvSpPr>
          <p:nvPr>
            <p:ph type="body" sz="half" idx="2"/>
          </p:nvPr>
        </p:nvSpPr>
        <p:spPr>
          <a:xfrm>
            <a:off x="455374" y="1403776"/>
            <a:ext cx="4121749" cy="4725525"/>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2631375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395367" y="1538790"/>
            <a:ext cx="9901100" cy="40504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de-DE" dirty="0"/>
          </a:p>
        </p:txBody>
      </p:sp>
    </p:spTree>
    <p:extLst>
      <p:ext uri="{BB962C8B-B14F-4D97-AF65-F5344CB8AC3E}">
        <p14:creationId xmlns:p14="http://schemas.microsoft.com/office/powerpoint/2010/main" val="274301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575733" y="1009328"/>
            <a:ext cx="9755632" cy="210774"/>
          </a:xfrm>
          <a:prstGeom prst="rect">
            <a:avLst/>
          </a:prstGeom>
        </p:spPr>
      </p:pic>
      <p:sp>
        <p:nvSpPr>
          <p:cNvPr id="11" name="Titelplatzhalter 1"/>
          <p:cNvSpPr txBox="1">
            <a:spLocks/>
          </p:cNvSpPr>
          <p:nvPr userDrawn="1"/>
        </p:nvSpPr>
        <p:spPr>
          <a:xfrm>
            <a:off x="448873" y="1998215"/>
            <a:ext cx="9534559"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kern="1200">
                <a:solidFill>
                  <a:schemeClr val="tx1"/>
                </a:solidFill>
                <a:latin typeface="Arial" panose="020B0604020202020204" pitchFamily="34" charset="0"/>
                <a:ea typeface="+mj-ea"/>
                <a:cs typeface="Arial" panose="020B0604020202020204" pitchFamily="34" charset="0"/>
              </a:defRPr>
            </a:lvl1pPr>
          </a:lstStyle>
          <a:p>
            <a:endParaRPr lang="de-DE" sz="2800" dirty="0"/>
          </a:p>
        </p:txBody>
      </p:sp>
      <p:cxnSp>
        <p:nvCxnSpPr>
          <p:cNvPr id="6" name="Gerade Verbindung 5"/>
          <p:cNvCxnSpPr/>
          <p:nvPr userDrawn="1"/>
        </p:nvCxnSpPr>
        <p:spPr>
          <a:xfrm>
            <a:off x="575734" y="6669088"/>
            <a:ext cx="10984637" cy="0"/>
          </a:xfrm>
          <a:prstGeom prst="line">
            <a:avLst/>
          </a:prstGeom>
          <a:ln w="50800">
            <a:solidFill>
              <a:srgbClr val="075A44"/>
            </a:solidFill>
          </a:ln>
        </p:spPr>
        <p:style>
          <a:lnRef idx="1">
            <a:schemeClr val="accent1"/>
          </a:lnRef>
          <a:fillRef idx="0">
            <a:schemeClr val="accent1"/>
          </a:fillRef>
          <a:effectRef idx="0">
            <a:schemeClr val="accent1"/>
          </a:effectRef>
          <a:fontRef idx="minor">
            <a:schemeClr val="tx1"/>
          </a:fontRef>
        </p:style>
      </p:cxnSp>
      <p:sp>
        <p:nvSpPr>
          <p:cNvPr id="35" name="Titel 5"/>
          <p:cNvSpPr txBox="1">
            <a:spLocks/>
          </p:cNvSpPr>
          <p:nvPr userDrawn="1"/>
        </p:nvSpPr>
        <p:spPr>
          <a:xfrm>
            <a:off x="448873" y="6437832"/>
            <a:ext cx="1063441" cy="231257"/>
          </a:xfrm>
          <a:prstGeom prst="rect">
            <a:avLst/>
          </a:prstGeom>
        </p:spPr>
        <p:txBody>
          <a:bodyPr vert="horz" lIns="91440" tIns="45720" rIns="91440" bIns="45720" rtlCol="0" anchor="t" anchorCtr="0">
            <a:normAutofit lnSpcReduction="10000"/>
          </a:bodyPr>
          <a:lstStyle>
            <a:lvl1pPr algn="l" defTabSz="914400" rtl="0" eaLnBrk="1" latinLnBrk="0" hangingPunct="1">
              <a:spcBef>
                <a:spcPct val="0"/>
              </a:spcBef>
              <a:buNone/>
              <a:defRPr sz="2800" kern="1200">
                <a:solidFill>
                  <a:schemeClr val="tx1"/>
                </a:solidFill>
                <a:latin typeface="Arial" panose="020B0604020202020204" pitchFamily="34" charset="0"/>
                <a:ea typeface="+mj-ea"/>
                <a:cs typeface="Arial" panose="020B0604020202020204" pitchFamily="34" charset="0"/>
              </a:defRPr>
            </a:lvl1pPr>
          </a:lstStyle>
          <a:p>
            <a:pPr algn="l"/>
            <a:fld id="{7E0D72CE-A732-485C-8E97-D6900CB9C0C0}" type="datetime1">
              <a:rPr lang="de-DE" sz="1000" smtClean="0"/>
              <a:pPr algn="l"/>
              <a:t>25.10.2017</a:t>
            </a:fld>
            <a:endParaRPr lang="de-DE" sz="1000" dirty="0"/>
          </a:p>
        </p:txBody>
      </p:sp>
      <p:sp>
        <p:nvSpPr>
          <p:cNvPr id="37" name="Titel 5"/>
          <p:cNvSpPr txBox="1">
            <a:spLocks/>
          </p:cNvSpPr>
          <p:nvPr userDrawn="1"/>
        </p:nvSpPr>
        <p:spPr>
          <a:xfrm>
            <a:off x="10613180" y="6437832"/>
            <a:ext cx="1063441" cy="231257"/>
          </a:xfrm>
          <a:prstGeom prst="rect">
            <a:avLst/>
          </a:prstGeom>
        </p:spPr>
        <p:txBody>
          <a:bodyPr vert="horz" lIns="91440" tIns="45720" rIns="91440" bIns="45720" rtlCol="0" anchor="t" anchorCtr="0">
            <a:normAutofit lnSpcReduction="10000"/>
          </a:bodyPr>
          <a:lstStyle>
            <a:lvl1pPr algn="l" defTabSz="914400" rtl="0" eaLnBrk="1" latinLnBrk="0" hangingPunct="1">
              <a:spcBef>
                <a:spcPct val="0"/>
              </a:spcBef>
              <a:buNone/>
              <a:defRPr sz="2800" kern="1200">
                <a:solidFill>
                  <a:schemeClr val="tx1"/>
                </a:solidFill>
                <a:latin typeface="Arial" panose="020B0604020202020204" pitchFamily="34" charset="0"/>
                <a:ea typeface="+mj-ea"/>
                <a:cs typeface="Arial" panose="020B0604020202020204" pitchFamily="34" charset="0"/>
              </a:defRPr>
            </a:lvl1pPr>
          </a:lstStyle>
          <a:p>
            <a:pPr algn="r"/>
            <a:fld id="{DA85A385-23F2-4FC6-94DA-E517CC1F1750}" type="slidenum">
              <a:rPr lang="de-DE" sz="1000" smtClean="0"/>
              <a:pPr algn="r"/>
              <a:t>‹#›</a:t>
            </a:fld>
            <a:endParaRPr lang="de-DE" sz="1000" dirty="0"/>
          </a:p>
        </p:txBody>
      </p:sp>
      <p:pic>
        <p:nvPicPr>
          <p:cNvPr id="1026" name="Picture 2" descr="C:\Users\schwar_ale1\Desktop\2.12.2014 Vorlagen - Kopie\2.12.2014 RGB Logos\Logo GFP RGB BRIA.jpg"/>
          <p:cNvPicPr>
            <a:picLocks noChangeAspect="1" noChangeArrowheads="1"/>
          </p:cNvPicPr>
          <p:nvPr userDrawn="1"/>
        </p:nvPicPr>
        <p:blipFill>
          <a:blip r:embed="rId10" cstate="screen">
            <a:extLst>
              <a:ext uri="{28A0092B-C50C-407E-A947-70E740481C1C}">
                <a14:useLocalDpi xmlns:a14="http://schemas.microsoft.com/office/drawing/2010/main"/>
              </a:ext>
            </a:extLst>
          </a:blip>
          <a:srcRect/>
          <a:stretch>
            <a:fillRect/>
          </a:stretch>
        </p:blipFill>
        <p:spPr bwMode="auto">
          <a:xfrm>
            <a:off x="10355144" y="278650"/>
            <a:ext cx="1141457" cy="96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7007038"/>
      </p:ext>
    </p:extLst>
  </p:cSld>
  <p:clrMap bg1="lt1" tx1="dk1" bg2="lt2" tx2="dk2" accent1="accent1" accent2="accent2" accent3="accent3" accent4="accent4" accent5="accent5" accent6="accent6" hlink="hlink" folHlink="folHlink"/>
  <p:sldLayoutIdLst>
    <p:sldLayoutId id="2147483669" r:id="rId1"/>
    <p:sldLayoutId id="2147483665" r:id="rId2"/>
    <p:sldLayoutId id="2147483666" r:id="rId3"/>
    <p:sldLayoutId id="2147483667" r:id="rId4"/>
    <p:sldLayoutId id="2147483668" r:id="rId5"/>
    <p:sldLayoutId id="2147483673" r:id="rId6"/>
    <p:sldLayoutId id="2147483674" r:id="rId7"/>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28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7.png"/><Relationship Id="rId4" Type="http://schemas.openxmlformats.org/officeDocument/2006/relationships/diagramLayout" Target="../diagrams/layout3.xml"/><Relationship Id="rId9"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7.png"/><Relationship Id="rId4" Type="http://schemas.openxmlformats.org/officeDocument/2006/relationships/diagramLayout" Target="../diagrams/layout4.xml"/><Relationship Id="rId9"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gif"/><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6.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12.jpeg"/></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743200" y="1371600"/>
            <a:ext cx="6629400" cy="487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nhaltsplatzhalter 2"/>
          <p:cNvSpPr>
            <a:spLocks noGrp="1"/>
          </p:cNvSpPr>
          <p:nvPr/>
        </p:nvSpPr>
        <p:spPr>
          <a:xfrm>
            <a:off x="3733800" y="5410200"/>
            <a:ext cx="4648200" cy="718818"/>
          </a:xfrm>
          <a:prstGeom prst="rect">
            <a:avLst/>
          </a:prstGeom>
          <a:solidFill>
            <a:schemeClr val="bg1"/>
          </a:solidFill>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Bef>
                <a:spcPts val="0"/>
              </a:spcBef>
              <a:buNone/>
            </a:pPr>
            <a:endParaRPr lang="de-DE" sz="1800" dirty="0"/>
          </a:p>
        </p:txBody>
      </p:sp>
      <p:pic>
        <p:nvPicPr>
          <p:cNvPr id="18" name="Picture 8" descr="http://publicwebsite.idrc.ca/EN/Resources/Publications/openebooks/182-5/f0074-01.g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46269" y="1311391"/>
            <a:ext cx="7407040" cy="53942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http://www.nzdl.org/gsdl/collect/hdl/index/assoc/HASHf4ce.dir/p052a.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47972" t="42407" b="-1"/>
          <a:stretch/>
        </p:blipFill>
        <p:spPr bwMode="auto">
          <a:xfrm>
            <a:off x="-34568" y="1516156"/>
            <a:ext cx="5292368" cy="534184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34568" y="1264864"/>
            <a:ext cx="12226568" cy="5593345"/>
          </a:xfrm>
          <a:prstGeom prst="rect">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386839" y="3657600"/>
            <a:ext cx="9252209" cy="2514600"/>
          </a:xfrm>
          <a:prstGeom prst="rect">
            <a:avLst/>
          </a:prstGeom>
          <a:solidFill>
            <a:schemeClr val="tx1">
              <a:alpha val="3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1371600" y="3657600"/>
            <a:ext cx="9252209" cy="2514600"/>
          </a:xfrm>
          <a:prstGeom prst="rect">
            <a:avLst/>
          </a:prstGeom>
          <a:solidFill>
            <a:schemeClr val="tx1">
              <a:alpha val="3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nhaltsplatzhalter 2"/>
          <p:cNvSpPr>
            <a:spLocks noGrp="1"/>
          </p:cNvSpPr>
          <p:nvPr/>
        </p:nvSpPr>
        <p:spPr>
          <a:xfrm>
            <a:off x="493342" y="5070317"/>
            <a:ext cx="8142638" cy="831748"/>
          </a:xfrm>
          <a:prstGeom prst="rect">
            <a:avLst/>
          </a:prstGeom>
          <a:noFill/>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Bef>
                <a:spcPts val="0"/>
              </a:spcBef>
              <a:buNone/>
            </a:pPr>
            <a:r>
              <a:rPr lang="en-PH" sz="5400" dirty="0" smtClean="0">
                <a:ln>
                  <a:solidFill>
                    <a:schemeClr val="bg1"/>
                  </a:solidFill>
                </a:ln>
                <a:solidFill>
                  <a:srgbClr val="FFC000"/>
                </a:solidFill>
                <a:effectLst>
                  <a:outerShdw blurRad="38100" dist="38100" dir="2700000" algn="tl">
                    <a:srgbClr val="000000">
                      <a:alpha val="43137"/>
                    </a:srgbClr>
                  </a:outerShdw>
                </a:effectLst>
                <a:latin typeface="Arial Black" panose="020B0A04020102020204" pitchFamily="34" charset="0"/>
              </a:rPr>
              <a:t>and</a:t>
            </a:r>
            <a:endParaRPr lang="de-DE" sz="4800" i="1" dirty="0">
              <a:ln>
                <a:solidFill>
                  <a:schemeClr val="bg1"/>
                </a:solidFill>
              </a:ln>
              <a:solidFill>
                <a:srgbClr val="FFC000"/>
              </a:solidFill>
              <a:effectLst>
                <a:outerShdw blurRad="38100" dist="38100" dir="2700000" algn="tl">
                  <a:srgbClr val="000000">
                    <a:alpha val="43137"/>
                  </a:srgbClr>
                </a:outerShdw>
              </a:effectLst>
              <a:latin typeface="Arial Black" panose="020B0A04020102020204" pitchFamily="34" charset="0"/>
            </a:endParaRPr>
          </a:p>
        </p:txBody>
      </p:sp>
      <p:sp>
        <p:nvSpPr>
          <p:cNvPr id="7" name="Rectangle 6"/>
          <p:cNvSpPr/>
          <p:nvPr/>
        </p:nvSpPr>
        <p:spPr>
          <a:xfrm>
            <a:off x="6436847" y="4038600"/>
            <a:ext cx="3954929" cy="923330"/>
          </a:xfrm>
          <a:prstGeom prst="rect">
            <a:avLst/>
          </a:prstGeom>
        </p:spPr>
        <p:txBody>
          <a:bodyPr wrap="none">
            <a:spAutoFit/>
          </a:bodyPr>
          <a:lstStyle/>
          <a:p>
            <a:r>
              <a:rPr lang="en-PH" sz="5400" dirty="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Extension</a:t>
            </a:r>
            <a:endParaRPr lang="en-PH" sz="5400" dirty="0">
              <a:ln>
                <a:solidFill>
                  <a:schemeClr val="bg1"/>
                </a:solidFill>
              </a:ln>
              <a:solidFill>
                <a:srgbClr val="00B050"/>
              </a:solidFill>
              <a:effectLst>
                <a:outerShdw blurRad="38100" dist="38100" dir="2700000" algn="tl">
                  <a:srgbClr val="000000">
                    <a:alpha val="43137"/>
                  </a:srgbClr>
                </a:outerShdw>
              </a:effectLst>
            </a:endParaRPr>
          </a:p>
        </p:txBody>
      </p:sp>
      <p:sp>
        <p:nvSpPr>
          <p:cNvPr id="3" name="Rectangle 2"/>
          <p:cNvSpPr/>
          <p:nvPr/>
        </p:nvSpPr>
        <p:spPr>
          <a:xfrm>
            <a:off x="1704976" y="4045639"/>
            <a:ext cx="4671792" cy="923330"/>
          </a:xfrm>
          <a:prstGeom prst="rect">
            <a:avLst/>
          </a:prstGeom>
        </p:spPr>
        <p:txBody>
          <a:bodyPr wrap="none">
            <a:spAutoFit/>
          </a:bodyPr>
          <a:lstStyle/>
          <a:p>
            <a:r>
              <a:rPr lang="en-PH" sz="5400"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Agricultural</a:t>
            </a:r>
            <a:endParaRPr lang="en-PH" sz="5400" dirty="0">
              <a:ln>
                <a:solidFill>
                  <a:schemeClr val="bg1"/>
                </a:solidFill>
              </a:ln>
              <a:solidFill>
                <a:srgbClr val="00B050"/>
              </a:solidFill>
              <a:effectLst>
                <a:outerShdw blurRad="38100" dist="38100" dir="2700000" algn="tl">
                  <a:srgbClr val="000000">
                    <a:alpha val="43137"/>
                  </a:srgbClr>
                </a:outerShdw>
              </a:effectLst>
            </a:endParaRPr>
          </a:p>
        </p:txBody>
      </p:sp>
      <p:sp>
        <p:nvSpPr>
          <p:cNvPr id="5" name="Rectangle 4"/>
          <p:cNvSpPr/>
          <p:nvPr/>
        </p:nvSpPr>
        <p:spPr>
          <a:xfrm>
            <a:off x="5420341" y="5020270"/>
            <a:ext cx="3495059" cy="923330"/>
          </a:xfrm>
          <a:prstGeom prst="rect">
            <a:avLst/>
          </a:prstGeom>
        </p:spPr>
        <p:txBody>
          <a:bodyPr wrap="none">
            <a:spAutoFit/>
          </a:bodyPr>
          <a:lstStyle/>
          <a:p>
            <a:pPr marL="0" lvl="1" indent="0" algn="ctr">
              <a:spcBef>
                <a:spcPts val="0"/>
              </a:spcBef>
              <a:buNone/>
            </a:pPr>
            <a:r>
              <a:rPr lang="en-PH" sz="5400" dirty="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Services</a:t>
            </a:r>
            <a:endParaRPr lang="de-DE" sz="4800" i="1" dirty="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endParaRPr>
          </a:p>
        </p:txBody>
      </p:sp>
      <p:sp>
        <p:nvSpPr>
          <p:cNvPr id="23" name="Oval 22"/>
          <p:cNvSpPr>
            <a:spLocks noChangeAspect="1"/>
          </p:cNvSpPr>
          <p:nvPr/>
        </p:nvSpPr>
        <p:spPr>
          <a:xfrm>
            <a:off x="5676900" y="3048000"/>
            <a:ext cx="914400" cy="914400"/>
          </a:xfrm>
          <a:prstGeom prst="ellipse">
            <a:avLst/>
          </a:prstGeom>
          <a:solidFill>
            <a:srgbClr val="C0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120"/>
          <p:cNvSpPr>
            <a:spLocks noChangeAspect="1" noEditPoints="1"/>
          </p:cNvSpPr>
          <p:nvPr/>
        </p:nvSpPr>
        <p:spPr bwMode="auto">
          <a:xfrm>
            <a:off x="5920740" y="3289600"/>
            <a:ext cx="426720" cy="422977"/>
          </a:xfrm>
          <a:custGeom>
            <a:avLst/>
            <a:gdLst>
              <a:gd name="T0" fmla="*/ 48 w 48"/>
              <a:gd name="T1" fmla="*/ 31 h 48"/>
              <a:gd name="T2" fmla="*/ 47 w 48"/>
              <a:gd name="T3" fmla="*/ 33 h 48"/>
              <a:gd name="T4" fmla="*/ 25 w 48"/>
              <a:gd name="T5" fmla="*/ 47 h 48"/>
              <a:gd name="T6" fmla="*/ 24 w 48"/>
              <a:gd name="T7" fmla="*/ 48 h 48"/>
              <a:gd name="T8" fmla="*/ 23 w 48"/>
              <a:gd name="T9" fmla="*/ 47 h 48"/>
              <a:gd name="T10" fmla="*/ 1 w 48"/>
              <a:gd name="T11" fmla="*/ 33 h 48"/>
              <a:gd name="T12" fmla="*/ 0 w 48"/>
              <a:gd name="T13" fmla="*/ 31 h 48"/>
              <a:gd name="T14" fmla="*/ 0 w 48"/>
              <a:gd name="T15" fmla="*/ 16 h 48"/>
              <a:gd name="T16" fmla="*/ 1 w 48"/>
              <a:gd name="T17" fmla="*/ 15 h 48"/>
              <a:gd name="T18" fmla="*/ 23 w 48"/>
              <a:gd name="T19" fmla="*/ 0 h 48"/>
              <a:gd name="T20" fmla="*/ 24 w 48"/>
              <a:gd name="T21" fmla="*/ 0 h 48"/>
              <a:gd name="T22" fmla="*/ 25 w 48"/>
              <a:gd name="T23" fmla="*/ 0 h 48"/>
              <a:gd name="T24" fmla="*/ 47 w 48"/>
              <a:gd name="T25" fmla="*/ 15 h 48"/>
              <a:gd name="T26" fmla="*/ 48 w 48"/>
              <a:gd name="T27" fmla="*/ 16 h 48"/>
              <a:gd name="T28" fmla="*/ 48 w 48"/>
              <a:gd name="T29" fmla="*/ 31 h 48"/>
              <a:gd name="T30" fmla="*/ 9 w 48"/>
              <a:gd name="T31" fmla="*/ 24 h 48"/>
              <a:gd name="T32" fmla="*/ 4 w 48"/>
              <a:gd name="T33" fmla="*/ 20 h 48"/>
              <a:gd name="T34" fmla="*/ 4 w 48"/>
              <a:gd name="T35" fmla="*/ 27 h 48"/>
              <a:gd name="T36" fmla="*/ 9 w 48"/>
              <a:gd name="T37" fmla="*/ 24 h 48"/>
              <a:gd name="T38" fmla="*/ 22 w 48"/>
              <a:gd name="T39" fmla="*/ 15 h 48"/>
              <a:gd name="T40" fmla="*/ 22 w 48"/>
              <a:gd name="T41" fmla="*/ 5 h 48"/>
              <a:gd name="T42" fmla="*/ 6 w 48"/>
              <a:gd name="T43" fmla="*/ 16 h 48"/>
              <a:gd name="T44" fmla="*/ 13 w 48"/>
              <a:gd name="T45" fmla="*/ 21 h 48"/>
              <a:gd name="T46" fmla="*/ 22 w 48"/>
              <a:gd name="T47" fmla="*/ 15 h 48"/>
              <a:gd name="T48" fmla="*/ 22 w 48"/>
              <a:gd name="T49" fmla="*/ 42 h 48"/>
              <a:gd name="T50" fmla="*/ 22 w 48"/>
              <a:gd name="T51" fmla="*/ 32 h 48"/>
              <a:gd name="T52" fmla="*/ 13 w 48"/>
              <a:gd name="T53" fmla="*/ 26 h 48"/>
              <a:gd name="T54" fmla="*/ 6 w 48"/>
              <a:gd name="T55" fmla="*/ 31 h 48"/>
              <a:gd name="T56" fmla="*/ 22 w 48"/>
              <a:gd name="T57" fmla="*/ 42 h 48"/>
              <a:gd name="T58" fmla="*/ 31 w 48"/>
              <a:gd name="T59" fmla="*/ 24 h 48"/>
              <a:gd name="T60" fmla="*/ 24 w 48"/>
              <a:gd name="T61" fmla="*/ 19 h 48"/>
              <a:gd name="T62" fmla="*/ 17 w 48"/>
              <a:gd name="T63" fmla="*/ 24 h 48"/>
              <a:gd name="T64" fmla="*/ 24 w 48"/>
              <a:gd name="T65" fmla="*/ 28 h 48"/>
              <a:gd name="T66" fmla="*/ 31 w 48"/>
              <a:gd name="T67" fmla="*/ 24 h 48"/>
              <a:gd name="T68" fmla="*/ 42 w 48"/>
              <a:gd name="T69" fmla="*/ 16 h 48"/>
              <a:gd name="T70" fmla="*/ 26 w 48"/>
              <a:gd name="T71" fmla="*/ 5 h 48"/>
              <a:gd name="T72" fmla="*/ 26 w 48"/>
              <a:gd name="T73" fmla="*/ 15 h 48"/>
              <a:gd name="T74" fmla="*/ 35 w 48"/>
              <a:gd name="T75" fmla="*/ 21 h 48"/>
              <a:gd name="T76" fmla="*/ 42 w 48"/>
              <a:gd name="T77" fmla="*/ 16 h 48"/>
              <a:gd name="T78" fmla="*/ 42 w 48"/>
              <a:gd name="T79" fmla="*/ 31 h 48"/>
              <a:gd name="T80" fmla="*/ 35 w 48"/>
              <a:gd name="T81" fmla="*/ 26 h 48"/>
              <a:gd name="T82" fmla="*/ 26 w 48"/>
              <a:gd name="T83" fmla="*/ 32 h 48"/>
              <a:gd name="T84" fmla="*/ 26 w 48"/>
              <a:gd name="T85" fmla="*/ 42 h 48"/>
              <a:gd name="T86" fmla="*/ 42 w 48"/>
              <a:gd name="T87" fmla="*/ 31 h 48"/>
              <a:gd name="T88" fmla="*/ 44 w 48"/>
              <a:gd name="T89" fmla="*/ 27 h 48"/>
              <a:gd name="T90" fmla="*/ 44 w 48"/>
              <a:gd name="T91" fmla="*/ 20 h 48"/>
              <a:gd name="T92" fmla="*/ 39 w 48"/>
              <a:gd name="T93" fmla="*/ 24 h 48"/>
              <a:gd name="T94" fmla="*/ 44 w 48"/>
              <a:gd name="T95"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 h="48">
                <a:moveTo>
                  <a:pt x="48" y="31"/>
                </a:moveTo>
                <a:cubicBezTo>
                  <a:pt x="48" y="32"/>
                  <a:pt x="48" y="32"/>
                  <a:pt x="47" y="33"/>
                </a:cubicBezTo>
                <a:cubicBezTo>
                  <a:pt x="25" y="47"/>
                  <a:pt x="25" y="47"/>
                  <a:pt x="25" y="47"/>
                </a:cubicBezTo>
                <a:cubicBezTo>
                  <a:pt x="25" y="47"/>
                  <a:pt x="24" y="48"/>
                  <a:pt x="24" y="48"/>
                </a:cubicBezTo>
                <a:cubicBezTo>
                  <a:pt x="24" y="48"/>
                  <a:pt x="23" y="47"/>
                  <a:pt x="23" y="47"/>
                </a:cubicBezTo>
                <a:cubicBezTo>
                  <a:pt x="1" y="33"/>
                  <a:pt x="1" y="33"/>
                  <a:pt x="1" y="33"/>
                </a:cubicBezTo>
                <a:cubicBezTo>
                  <a:pt x="0" y="32"/>
                  <a:pt x="0" y="32"/>
                  <a:pt x="0" y="31"/>
                </a:cubicBezTo>
                <a:cubicBezTo>
                  <a:pt x="0" y="16"/>
                  <a:pt x="0" y="16"/>
                  <a:pt x="0" y="16"/>
                </a:cubicBezTo>
                <a:cubicBezTo>
                  <a:pt x="0" y="16"/>
                  <a:pt x="0" y="15"/>
                  <a:pt x="1" y="15"/>
                </a:cubicBezTo>
                <a:cubicBezTo>
                  <a:pt x="23" y="0"/>
                  <a:pt x="23" y="0"/>
                  <a:pt x="23" y="0"/>
                </a:cubicBezTo>
                <a:cubicBezTo>
                  <a:pt x="23" y="0"/>
                  <a:pt x="24" y="0"/>
                  <a:pt x="24" y="0"/>
                </a:cubicBezTo>
                <a:cubicBezTo>
                  <a:pt x="24" y="0"/>
                  <a:pt x="25" y="0"/>
                  <a:pt x="25" y="0"/>
                </a:cubicBezTo>
                <a:cubicBezTo>
                  <a:pt x="47" y="15"/>
                  <a:pt x="47" y="15"/>
                  <a:pt x="47" y="15"/>
                </a:cubicBezTo>
                <a:cubicBezTo>
                  <a:pt x="48" y="15"/>
                  <a:pt x="48" y="16"/>
                  <a:pt x="48" y="16"/>
                </a:cubicBezTo>
                <a:lnTo>
                  <a:pt x="48" y="31"/>
                </a:lnTo>
                <a:close/>
                <a:moveTo>
                  <a:pt x="9" y="24"/>
                </a:moveTo>
                <a:cubicBezTo>
                  <a:pt x="4" y="20"/>
                  <a:pt x="4" y="20"/>
                  <a:pt x="4" y="20"/>
                </a:cubicBezTo>
                <a:cubicBezTo>
                  <a:pt x="4" y="27"/>
                  <a:pt x="4" y="27"/>
                  <a:pt x="4" y="27"/>
                </a:cubicBezTo>
                <a:lnTo>
                  <a:pt x="9" y="24"/>
                </a:lnTo>
                <a:close/>
                <a:moveTo>
                  <a:pt x="22" y="15"/>
                </a:moveTo>
                <a:cubicBezTo>
                  <a:pt x="22" y="5"/>
                  <a:pt x="22" y="5"/>
                  <a:pt x="22" y="5"/>
                </a:cubicBezTo>
                <a:cubicBezTo>
                  <a:pt x="6" y="16"/>
                  <a:pt x="6" y="16"/>
                  <a:pt x="6" y="16"/>
                </a:cubicBezTo>
                <a:cubicBezTo>
                  <a:pt x="13" y="21"/>
                  <a:pt x="13" y="21"/>
                  <a:pt x="13" y="21"/>
                </a:cubicBezTo>
                <a:lnTo>
                  <a:pt x="22" y="15"/>
                </a:lnTo>
                <a:close/>
                <a:moveTo>
                  <a:pt x="22" y="42"/>
                </a:moveTo>
                <a:cubicBezTo>
                  <a:pt x="22" y="32"/>
                  <a:pt x="22" y="32"/>
                  <a:pt x="22" y="32"/>
                </a:cubicBezTo>
                <a:cubicBezTo>
                  <a:pt x="13" y="26"/>
                  <a:pt x="13" y="26"/>
                  <a:pt x="13" y="26"/>
                </a:cubicBezTo>
                <a:cubicBezTo>
                  <a:pt x="6" y="31"/>
                  <a:pt x="6" y="31"/>
                  <a:pt x="6" y="31"/>
                </a:cubicBezTo>
                <a:lnTo>
                  <a:pt x="22" y="42"/>
                </a:lnTo>
                <a:close/>
                <a:moveTo>
                  <a:pt x="31" y="24"/>
                </a:moveTo>
                <a:cubicBezTo>
                  <a:pt x="24" y="19"/>
                  <a:pt x="24" y="19"/>
                  <a:pt x="24" y="19"/>
                </a:cubicBezTo>
                <a:cubicBezTo>
                  <a:pt x="17" y="24"/>
                  <a:pt x="17" y="24"/>
                  <a:pt x="17" y="24"/>
                </a:cubicBezTo>
                <a:cubicBezTo>
                  <a:pt x="24" y="28"/>
                  <a:pt x="24" y="28"/>
                  <a:pt x="24" y="28"/>
                </a:cubicBezTo>
                <a:lnTo>
                  <a:pt x="31" y="24"/>
                </a:lnTo>
                <a:close/>
                <a:moveTo>
                  <a:pt x="42" y="16"/>
                </a:moveTo>
                <a:cubicBezTo>
                  <a:pt x="26" y="5"/>
                  <a:pt x="26" y="5"/>
                  <a:pt x="26" y="5"/>
                </a:cubicBezTo>
                <a:cubicBezTo>
                  <a:pt x="26" y="15"/>
                  <a:pt x="26" y="15"/>
                  <a:pt x="26" y="15"/>
                </a:cubicBezTo>
                <a:cubicBezTo>
                  <a:pt x="35" y="21"/>
                  <a:pt x="35" y="21"/>
                  <a:pt x="35" y="21"/>
                </a:cubicBezTo>
                <a:lnTo>
                  <a:pt x="42" y="16"/>
                </a:lnTo>
                <a:close/>
                <a:moveTo>
                  <a:pt x="42" y="31"/>
                </a:moveTo>
                <a:cubicBezTo>
                  <a:pt x="35" y="26"/>
                  <a:pt x="35" y="26"/>
                  <a:pt x="35" y="26"/>
                </a:cubicBezTo>
                <a:cubicBezTo>
                  <a:pt x="26" y="32"/>
                  <a:pt x="26" y="32"/>
                  <a:pt x="26" y="32"/>
                </a:cubicBezTo>
                <a:cubicBezTo>
                  <a:pt x="26" y="42"/>
                  <a:pt x="26" y="42"/>
                  <a:pt x="26" y="42"/>
                </a:cubicBezTo>
                <a:lnTo>
                  <a:pt x="42" y="31"/>
                </a:lnTo>
                <a:close/>
                <a:moveTo>
                  <a:pt x="44" y="27"/>
                </a:moveTo>
                <a:cubicBezTo>
                  <a:pt x="44" y="20"/>
                  <a:pt x="44" y="20"/>
                  <a:pt x="44" y="20"/>
                </a:cubicBezTo>
                <a:cubicBezTo>
                  <a:pt x="39" y="24"/>
                  <a:pt x="39" y="24"/>
                  <a:pt x="39" y="24"/>
                </a:cubicBezTo>
                <a:lnTo>
                  <a:pt x="44" y="2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Inhaltsplatzhalter 2"/>
          <p:cNvSpPr>
            <a:spLocks noGrp="1"/>
          </p:cNvSpPr>
          <p:nvPr/>
        </p:nvSpPr>
        <p:spPr>
          <a:xfrm>
            <a:off x="2189426" y="2111092"/>
            <a:ext cx="7889348" cy="72008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Bef>
                <a:spcPts val="0"/>
              </a:spcBef>
              <a:buNone/>
            </a:pPr>
            <a:r>
              <a:rPr lang="de-DE" sz="5400" b="1" dirty="0" smtClean="0">
                <a:latin typeface="Arial" charset="0"/>
                <a:ea typeface="Arial" charset="0"/>
                <a:cs typeface="Arial" charset="0"/>
              </a:rPr>
              <a:t>MODULE 16</a:t>
            </a:r>
            <a:endParaRPr lang="de-DE" sz="5400" b="1" dirty="0">
              <a:latin typeface="Arial" charset="0"/>
              <a:ea typeface="Arial" charset="0"/>
              <a:cs typeface="Arial" charset="0"/>
            </a:endParaRPr>
          </a:p>
        </p:txBody>
      </p:sp>
      <p:pic>
        <p:nvPicPr>
          <p:cNvPr id="22" name="Picture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064561" y="6043583"/>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2105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bwMode="auto">
          <a:xfrm>
            <a:off x="104394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Rectangle 1"/>
          <p:cNvSpPr/>
          <p:nvPr/>
        </p:nvSpPr>
        <p:spPr>
          <a:xfrm>
            <a:off x="1828800" y="1371600"/>
            <a:ext cx="457200"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Rectangle 3"/>
          <p:cNvSpPr/>
          <p:nvPr/>
        </p:nvSpPr>
        <p:spPr>
          <a:xfrm>
            <a:off x="609600" y="1905000"/>
            <a:ext cx="10990385" cy="3820148"/>
          </a:xfrm>
          <a:prstGeom prst="rect">
            <a:avLst/>
          </a:prstGeom>
        </p:spPr>
        <p:txBody>
          <a:bodyPr wrap="square">
            <a:spAutoFit/>
          </a:bodyPr>
          <a:lstStyle/>
          <a:p>
            <a:pPr algn="ctr">
              <a:lnSpc>
                <a:spcPct val="107000"/>
              </a:lnSpc>
              <a:spcAft>
                <a:spcPts val="800"/>
              </a:spcAft>
            </a:pPr>
            <a:r>
              <a:rPr lang="en-PH" sz="11500" b="1" dirty="0" smtClean="0">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Calibri" panose="020F0502020204030204" pitchFamily="34" charset="0"/>
              </a:rPr>
              <a:t>Extension Services</a:t>
            </a:r>
            <a:endParaRPr lang="en-PH" sz="7200" dirty="0">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6" y="48622"/>
            <a:ext cx="1571624" cy="1571624"/>
          </a:xfrm>
          <a:prstGeom prst="rect">
            <a:avLst/>
          </a:prstGeom>
        </p:spPr>
      </p:pic>
      <p:pic>
        <p:nvPicPr>
          <p:cNvPr id="6"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95800" y="5940254"/>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6687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0389" y="1219197"/>
            <a:ext cx="6629400" cy="487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4" descr="http://www.nzdl.org/gsdl/collect/hdl/index/assoc/HASHf4ce.dir/p052a.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33347" r="53632" b="18684"/>
          <a:stretch/>
        </p:blipFill>
        <p:spPr bwMode="auto">
          <a:xfrm>
            <a:off x="6324600" y="1367951"/>
            <a:ext cx="5182263" cy="503448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0" y="1260230"/>
            <a:ext cx="12226568" cy="5593345"/>
          </a:xfrm>
          <a:prstGeom prst="rect">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3"/>
          <p:cNvSpPr txBox="1">
            <a:spLocks/>
          </p:cNvSpPr>
          <p:nvPr/>
        </p:nvSpPr>
        <p:spPr>
          <a:xfrm>
            <a:off x="533400" y="1143000"/>
            <a:ext cx="11125200" cy="2036622"/>
          </a:xfrm>
          <a:prstGeom prst="rect">
            <a:avLst/>
          </a:prstGeom>
        </p:spPr>
        <p:txBody>
          <a:bodyPr/>
          <a:lstStyle>
            <a:lvl1pPr algn="l" defTabSz="914400" rtl="0" eaLnBrk="1" latinLnBrk="0" hangingPunct="1">
              <a:spcBef>
                <a:spcPct val="0"/>
              </a:spcBef>
              <a:buNone/>
              <a:defRPr sz="2800" kern="1200">
                <a:solidFill>
                  <a:schemeClr val="tx1"/>
                </a:solidFill>
                <a:latin typeface="Arial" panose="020B0604020202020204" pitchFamily="34" charset="0"/>
                <a:ea typeface="+mj-ea"/>
                <a:cs typeface="Arial" panose="020B0604020202020204" pitchFamily="34" charset="0"/>
              </a:defRPr>
            </a:lvl1pPr>
          </a:lstStyle>
          <a:p>
            <a:r>
              <a:rPr lang="en-PH" sz="4000" b="1" dirty="0">
                <a:latin typeface="Arial Black" panose="020B0A04020102020204" pitchFamily="34" charset="0"/>
              </a:rPr>
              <a:t>Lesson </a:t>
            </a:r>
            <a:r>
              <a:rPr lang="en-PH" sz="4000" b="1" dirty="0" smtClean="0">
                <a:latin typeface="Arial Black" panose="020B0A04020102020204" pitchFamily="34" charset="0"/>
              </a:rPr>
              <a:t>2: </a:t>
            </a:r>
          </a:p>
          <a:p>
            <a:endParaRPr lang="en-PH" sz="100" b="1" dirty="0" smtClean="0">
              <a:latin typeface="Arial Black" panose="020B0A04020102020204" pitchFamily="34" charset="0"/>
            </a:endParaRPr>
          </a:p>
          <a:p>
            <a:r>
              <a:rPr lang="en-PH" sz="60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Role</a:t>
            </a:r>
            <a:r>
              <a:rPr lang="en-PH" sz="6000" b="1" dirty="0" smtClean="0">
                <a:ln>
                  <a:solidFill>
                    <a:schemeClr val="bg1"/>
                  </a:solidFill>
                </a:ln>
                <a:solidFill>
                  <a:srgbClr val="FFC000"/>
                </a:solidFill>
                <a:latin typeface="Arial Black" panose="020B0A04020102020204" pitchFamily="34" charset="0"/>
              </a:rPr>
              <a:t> </a:t>
            </a:r>
            <a:r>
              <a:rPr lang="en-PH" sz="4800" b="1" dirty="0" smtClean="0">
                <a:ln>
                  <a:solidFill>
                    <a:schemeClr val="bg1"/>
                  </a:solidFill>
                </a:ln>
                <a:solidFill>
                  <a:srgbClr val="FFC000"/>
                </a:solidFill>
                <a:latin typeface="Arial Black" panose="020B0A04020102020204" pitchFamily="34" charset="0"/>
              </a:rPr>
              <a:t>of </a:t>
            </a:r>
            <a:r>
              <a:rPr lang="en-PH" sz="60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Agricultural Extension</a:t>
            </a:r>
            <a:r>
              <a:rPr lang="en-PH" sz="6000" b="1" dirty="0" smtClean="0">
                <a:ln>
                  <a:solidFill>
                    <a:schemeClr val="bg1"/>
                  </a:solidFill>
                </a:ln>
                <a:solidFill>
                  <a:srgbClr val="FFC000"/>
                </a:solidFill>
                <a:latin typeface="Arial Black" panose="020B0A04020102020204" pitchFamily="34" charset="0"/>
              </a:rPr>
              <a:t> </a:t>
            </a:r>
            <a:r>
              <a:rPr lang="en-PH" sz="4800" b="1" dirty="0" smtClean="0">
                <a:ln>
                  <a:solidFill>
                    <a:schemeClr val="bg1"/>
                  </a:solidFill>
                </a:ln>
                <a:solidFill>
                  <a:srgbClr val="FFC000"/>
                </a:solidFill>
                <a:latin typeface="Arial Black" panose="020B0A04020102020204" pitchFamily="34" charset="0"/>
              </a:rPr>
              <a:t>in </a:t>
            </a:r>
            <a:r>
              <a:rPr lang="en-PH" sz="60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Agricultural </a:t>
            </a:r>
            <a:r>
              <a:rPr lang="en-PH" sz="4800" b="1" dirty="0" smtClean="0">
                <a:ln>
                  <a:solidFill>
                    <a:schemeClr val="bg1"/>
                  </a:solidFill>
                </a:ln>
                <a:solidFill>
                  <a:srgbClr val="FFC000"/>
                </a:solidFill>
                <a:latin typeface="Arial Black" panose="020B0A04020102020204" pitchFamily="34" charset="0"/>
              </a:rPr>
              <a:t>and </a:t>
            </a:r>
            <a:r>
              <a:rPr lang="en-PH" sz="60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Rural Development</a:t>
            </a:r>
            <a:endParaRPr lang="en-PH" sz="6000" b="1" dirty="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endParaRPr>
          </a:p>
        </p:txBody>
      </p:sp>
      <p:sp>
        <p:nvSpPr>
          <p:cNvPr id="11" name="Subtitle 4"/>
          <p:cNvSpPr txBox="1">
            <a:spLocks/>
          </p:cNvSpPr>
          <p:nvPr/>
        </p:nvSpPr>
        <p:spPr>
          <a:xfrm>
            <a:off x="762000" y="4419600"/>
            <a:ext cx="8763000" cy="1794742"/>
          </a:xfrm>
          <a:prstGeom prst="rect">
            <a:avLst/>
          </a:prstGeom>
          <a:solidFill>
            <a:srgbClr val="FFFF00">
              <a:alpha val="50000"/>
            </a:srgbClr>
          </a:solidFill>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a:latin typeface="Garamond" panose="02020404030301010803" pitchFamily="18" charset="0"/>
              </a:rPr>
              <a:t>Learning </a:t>
            </a:r>
            <a:r>
              <a:rPr lang="en-US" sz="2800" dirty="0" smtClean="0">
                <a:latin typeface="Garamond" panose="02020404030301010803" pitchFamily="18" charset="0"/>
              </a:rPr>
              <a:t>Outcomes:</a:t>
            </a:r>
          </a:p>
          <a:p>
            <a:pPr marL="0" indent="0">
              <a:buNone/>
            </a:pPr>
            <a:r>
              <a:rPr lang="en-PH" sz="2400" dirty="0" smtClean="0">
                <a:latin typeface="Garamond" panose="02020404030301010803" pitchFamily="18" charset="0"/>
              </a:rPr>
              <a:t>At the end of the lesson, participants are expected to be able to: </a:t>
            </a:r>
          </a:p>
          <a:p>
            <a:pPr lvl="1"/>
            <a:r>
              <a:rPr lang="en-PH" sz="2000" dirty="0" smtClean="0">
                <a:latin typeface="Garamond" panose="02020404030301010803" pitchFamily="18" charset="0"/>
              </a:rPr>
              <a:t>Identify the roles of an extension worker; and</a:t>
            </a:r>
          </a:p>
          <a:p>
            <a:pPr lvl="1"/>
            <a:r>
              <a:rPr lang="en-PH" sz="2000" dirty="0" smtClean="0">
                <a:latin typeface="Garamond" panose="02020404030301010803" pitchFamily="18" charset="0"/>
              </a:rPr>
              <a:t>Explain the role of agricultural extension in agriculture and rural development</a:t>
            </a:r>
            <a:endParaRPr lang="en-PH" sz="2000" dirty="0">
              <a:latin typeface="Garamond" panose="02020404030301010803" pitchFamily="18" charset="0"/>
            </a:endParaRPr>
          </a:p>
        </p:txBody>
      </p:sp>
      <p:pic>
        <p:nvPicPr>
          <p:cNvPr id="18" name="Picture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48461" y="0"/>
            <a:ext cx="1214976" cy="1214976"/>
          </a:xfrm>
          <a:prstGeom prst="rect">
            <a:avLst/>
          </a:prstGeom>
        </p:spPr>
      </p:pic>
      <p:pic>
        <p:nvPicPr>
          <p:cNvPr id="19" name="Picture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0"/>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149725" y="6248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6214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bwMode="auto">
          <a:xfrm>
            <a:off x="103632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Rectangle 1"/>
          <p:cNvSpPr/>
          <p:nvPr/>
        </p:nvSpPr>
        <p:spPr>
          <a:xfrm>
            <a:off x="1828800" y="1371600"/>
            <a:ext cx="457200"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 name="Rectangle 2"/>
          <p:cNvSpPr/>
          <p:nvPr/>
        </p:nvSpPr>
        <p:spPr>
          <a:xfrm>
            <a:off x="586155" y="405825"/>
            <a:ext cx="10820400" cy="584775"/>
          </a:xfrm>
          <a:prstGeom prst="rect">
            <a:avLst/>
          </a:prstGeom>
        </p:spPr>
        <p:txBody>
          <a:bodyPr wrap="square">
            <a:spAutoFit/>
          </a:bodyPr>
          <a:lstStyle/>
          <a:p>
            <a:r>
              <a:rPr lang="en-PH" sz="3200" b="1" dirty="0">
                <a:latin typeface="Garamond" panose="02020404030301010803" pitchFamily="18" charset="0"/>
                <a:cs typeface="Calibri" panose="020F0502020204030204" pitchFamily="34" charset="0"/>
              </a:rPr>
              <a:t>Activity </a:t>
            </a:r>
            <a:r>
              <a:rPr lang="en-PH" sz="3200" b="1" dirty="0" smtClean="0">
                <a:latin typeface="Garamond" panose="02020404030301010803" pitchFamily="18" charset="0"/>
                <a:cs typeface="Calibri" panose="020F0502020204030204" pitchFamily="34" charset="0"/>
              </a:rPr>
              <a:t>3. </a:t>
            </a:r>
            <a:endParaRPr lang="en-PH" sz="3200" dirty="0">
              <a:latin typeface="Garamond" panose="02020404030301010803" pitchFamily="18" charset="0"/>
            </a:endParaRPr>
          </a:p>
        </p:txBody>
      </p:sp>
      <p:sp>
        <p:nvSpPr>
          <p:cNvPr id="6" name="Inhaltsplatzhalter 2"/>
          <p:cNvSpPr>
            <a:spLocks noGrp="1"/>
          </p:cNvSpPr>
          <p:nvPr/>
        </p:nvSpPr>
        <p:spPr>
          <a:xfrm>
            <a:off x="990600" y="1658815"/>
            <a:ext cx="10058400" cy="5334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8800" b="1" dirty="0" smtClean="0">
                <a:solidFill>
                  <a:schemeClr val="accent2">
                    <a:lumMod val="75000"/>
                  </a:schemeClr>
                </a:solidFill>
                <a:latin typeface="Franklin Gothic Heavy" panose="020B0903020102020204" pitchFamily="34" charset="0"/>
              </a:rPr>
              <a:t>Roles of an Agricultural Extension Worker</a:t>
            </a:r>
            <a:endParaRPr lang="en-PH" sz="8800" dirty="0">
              <a:solidFill>
                <a:schemeClr val="accent2">
                  <a:lumMod val="75000"/>
                </a:schemeClr>
              </a:solidFill>
              <a:latin typeface="Franklin Gothic Heavy" panose="020B0903020102020204" pitchFamily="34" charset="0"/>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6" y="48622"/>
            <a:ext cx="1571624" cy="1571624"/>
          </a:xfrm>
          <a:prstGeom prst="rect">
            <a:avLst/>
          </a:prstGeom>
        </p:spPr>
      </p:pic>
      <p:pic>
        <p:nvPicPr>
          <p:cNvPr id="8"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910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1966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bwMode="auto">
          <a:xfrm>
            <a:off x="103632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Rectangle 1"/>
          <p:cNvSpPr/>
          <p:nvPr/>
        </p:nvSpPr>
        <p:spPr>
          <a:xfrm>
            <a:off x="1828800" y="1371600"/>
            <a:ext cx="457200"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 name="Rectangle 2"/>
          <p:cNvSpPr/>
          <p:nvPr/>
        </p:nvSpPr>
        <p:spPr>
          <a:xfrm>
            <a:off x="586155" y="710625"/>
            <a:ext cx="10820400" cy="584775"/>
          </a:xfrm>
          <a:prstGeom prst="rect">
            <a:avLst/>
          </a:prstGeom>
          <a:solidFill>
            <a:schemeClr val="bg1"/>
          </a:solidFill>
        </p:spPr>
        <p:txBody>
          <a:bodyPr wrap="square">
            <a:spAutoFit/>
          </a:bodyPr>
          <a:lstStyle/>
          <a:p>
            <a:endParaRPr lang="en-PH" sz="3200" dirty="0">
              <a:latin typeface="Garamond" panose="02020404030301010803" pitchFamily="18" charset="0"/>
            </a:endParaRPr>
          </a:p>
        </p:txBody>
      </p:sp>
      <p:graphicFrame>
        <p:nvGraphicFramePr>
          <p:cNvPr id="5" name="Diagram 4"/>
          <p:cNvGraphicFramePr/>
          <p:nvPr>
            <p:extLst>
              <p:ext uri="{D42A27DB-BD31-4B8C-83A1-F6EECF244321}">
                <p14:modId xmlns:p14="http://schemas.microsoft.com/office/powerpoint/2010/main" val="377702389"/>
              </p:ext>
            </p:extLst>
          </p:nvPr>
        </p:nvGraphicFramePr>
        <p:xfrm>
          <a:off x="457200" y="416170"/>
          <a:ext cx="11049000" cy="5861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7" name="Picture 9"/>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1910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6525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0389" y="1219197"/>
            <a:ext cx="6629400" cy="487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1264655"/>
            <a:ext cx="12226568" cy="5593345"/>
          </a:xfrm>
          <a:prstGeom prst="rect">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3"/>
          <p:cNvSpPr txBox="1">
            <a:spLocks/>
          </p:cNvSpPr>
          <p:nvPr/>
        </p:nvSpPr>
        <p:spPr>
          <a:xfrm>
            <a:off x="533400" y="1239597"/>
            <a:ext cx="11125200" cy="2036622"/>
          </a:xfrm>
          <a:prstGeom prst="rect">
            <a:avLst/>
          </a:prstGeom>
        </p:spPr>
        <p:txBody>
          <a:bodyPr/>
          <a:lstStyle>
            <a:lvl1pPr algn="l" defTabSz="914400" rtl="0" eaLnBrk="1" latinLnBrk="0" hangingPunct="1">
              <a:spcBef>
                <a:spcPct val="0"/>
              </a:spcBef>
              <a:buNone/>
              <a:defRPr sz="2800" kern="1200">
                <a:solidFill>
                  <a:schemeClr val="tx1"/>
                </a:solidFill>
                <a:latin typeface="Arial" panose="020B0604020202020204" pitchFamily="34" charset="0"/>
                <a:ea typeface="+mj-ea"/>
                <a:cs typeface="Arial" panose="020B0604020202020204" pitchFamily="34" charset="0"/>
              </a:defRPr>
            </a:lvl1pPr>
          </a:lstStyle>
          <a:p>
            <a:r>
              <a:rPr lang="en-PH" sz="4000" b="1" dirty="0">
                <a:latin typeface="Arial Black" panose="020B0A04020102020204" pitchFamily="34" charset="0"/>
              </a:rPr>
              <a:t>Lesson </a:t>
            </a:r>
            <a:r>
              <a:rPr lang="en-PH" sz="4000" b="1" dirty="0" smtClean="0">
                <a:latin typeface="Arial Black" panose="020B0A04020102020204" pitchFamily="34" charset="0"/>
              </a:rPr>
              <a:t>3: </a:t>
            </a:r>
          </a:p>
          <a:p>
            <a:endParaRPr lang="en-PH" sz="100" b="1" dirty="0" smtClean="0">
              <a:latin typeface="Arial Black" panose="020B0A04020102020204" pitchFamily="34" charset="0"/>
            </a:endParaRPr>
          </a:p>
          <a:p>
            <a:r>
              <a:rPr lang="en-PH" sz="60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Agricultural Training Institute Rice Extension Programs </a:t>
            </a:r>
            <a:r>
              <a:rPr lang="en-PH" sz="4800" b="1" dirty="0" smtClean="0">
                <a:ln>
                  <a:solidFill>
                    <a:schemeClr val="bg1"/>
                  </a:solidFill>
                </a:ln>
                <a:solidFill>
                  <a:srgbClr val="FFC000"/>
                </a:solidFill>
                <a:latin typeface="Arial Black" panose="020B0A04020102020204" pitchFamily="34" charset="0"/>
              </a:rPr>
              <a:t>and </a:t>
            </a:r>
            <a:r>
              <a:rPr lang="en-PH" sz="60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Services</a:t>
            </a:r>
            <a:endParaRPr lang="en-PH" sz="6000" b="1" dirty="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endParaRPr>
          </a:p>
        </p:txBody>
      </p:sp>
      <p:sp>
        <p:nvSpPr>
          <p:cNvPr id="11" name="Subtitle 4"/>
          <p:cNvSpPr txBox="1">
            <a:spLocks/>
          </p:cNvSpPr>
          <p:nvPr/>
        </p:nvSpPr>
        <p:spPr>
          <a:xfrm>
            <a:off x="762000" y="4800600"/>
            <a:ext cx="8763000" cy="1647090"/>
          </a:xfrm>
          <a:prstGeom prst="rect">
            <a:avLst/>
          </a:prstGeom>
          <a:solidFill>
            <a:srgbClr val="FFFF00">
              <a:alpha val="50000"/>
            </a:srgbClr>
          </a:solidFill>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a:latin typeface="Garamond" panose="02020404030301010803" pitchFamily="18" charset="0"/>
              </a:rPr>
              <a:t>Learning </a:t>
            </a:r>
            <a:r>
              <a:rPr lang="en-US" sz="2800" dirty="0" smtClean="0">
                <a:latin typeface="Garamond" panose="02020404030301010803" pitchFamily="18" charset="0"/>
              </a:rPr>
              <a:t>Outcomes:</a:t>
            </a:r>
          </a:p>
          <a:p>
            <a:pPr marL="0" indent="0">
              <a:buNone/>
            </a:pPr>
            <a:r>
              <a:rPr lang="en-PH" sz="2400" dirty="0" smtClean="0">
                <a:latin typeface="Garamond" panose="02020404030301010803" pitchFamily="18" charset="0"/>
              </a:rPr>
              <a:t>At the end of the lesson, participants are expected to be able to list the services of DA-ATI and its Rice Extension Program, and describe some of these services that they are learning about for the first time.</a:t>
            </a:r>
            <a:endParaRPr lang="en-PH" sz="2000" dirty="0">
              <a:latin typeface="Garamond" panose="02020404030301010803" pitchFamily="18" charset="0"/>
            </a:endParaRPr>
          </a:p>
        </p:txBody>
      </p:sp>
      <p:pic>
        <p:nvPicPr>
          <p:cNvPr id="19" name="Picture 9"/>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429000" y="244275"/>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8733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586437" y="540496"/>
            <a:ext cx="7889348" cy="450104"/>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Structure:</a:t>
            </a:r>
          </a:p>
        </p:txBody>
      </p:sp>
      <p:sp>
        <p:nvSpPr>
          <p:cNvPr id="21" name="Rectangle 20"/>
          <p:cNvSpPr/>
          <p:nvPr/>
        </p:nvSpPr>
        <p:spPr bwMode="auto">
          <a:xfrm>
            <a:off x="104394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graphicFrame>
        <p:nvGraphicFramePr>
          <p:cNvPr id="3" name="Diagram 2"/>
          <p:cNvGraphicFramePr/>
          <p:nvPr>
            <p:extLst>
              <p:ext uri="{D42A27DB-BD31-4B8C-83A1-F6EECF244321}">
                <p14:modId xmlns:p14="http://schemas.microsoft.com/office/powerpoint/2010/main" val="1650278617"/>
              </p:ext>
            </p:extLst>
          </p:nvPr>
        </p:nvGraphicFramePr>
        <p:xfrm>
          <a:off x="586437" y="1600200"/>
          <a:ext cx="10995963" cy="4538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reeform 136"/>
          <p:cNvSpPr>
            <a:spLocks noChangeAspect="1" noEditPoints="1"/>
          </p:cNvSpPr>
          <p:nvPr/>
        </p:nvSpPr>
        <p:spPr bwMode="auto">
          <a:xfrm>
            <a:off x="2483583" y="2209800"/>
            <a:ext cx="793017" cy="640080"/>
          </a:xfrm>
          <a:custGeom>
            <a:avLst/>
            <a:gdLst>
              <a:gd name="T0" fmla="*/ 59 w 59"/>
              <a:gd name="T1" fmla="*/ 38 h 48"/>
              <a:gd name="T2" fmla="*/ 57 w 59"/>
              <a:gd name="T3" fmla="*/ 42 h 48"/>
              <a:gd name="T4" fmla="*/ 45 w 59"/>
              <a:gd name="T5" fmla="*/ 48 h 48"/>
              <a:gd name="T6" fmla="*/ 43 w 59"/>
              <a:gd name="T7" fmla="*/ 48 h 48"/>
              <a:gd name="T8" fmla="*/ 42 w 59"/>
              <a:gd name="T9" fmla="*/ 48 h 48"/>
              <a:gd name="T10" fmla="*/ 30 w 59"/>
              <a:gd name="T11" fmla="*/ 42 h 48"/>
              <a:gd name="T12" fmla="*/ 29 w 59"/>
              <a:gd name="T13" fmla="*/ 41 h 48"/>
              <a:gd name="T14" fmla="*/ 29 w 59"/>
              <a:gd name="T15" fmla="*/ 42 h 48"/>
              <a:gd name="T16" fmla="*/ 17 w 59"/>
              <a:gd name="T17" fmla="*/ 48 h 48"/>
              <a:gd name="T18" fmla="*/ 16 w 59"/>
              <a:gd name="T19" fmla="*/ 48 h 48"/>
              <a:gd name="T20" fmla="*/ 14 w 59"/>
              <a:gd name="T21" fmla="*/ 48 h 48"/>
              <a:gd name="T22" fmla="*/ 2 w 59"/>
              <a:gd name="T23" fmla="*/ 42 h 48"/>
              <a:gd name="T24" fmla="*/ 0 w 59"/>
              <a:gd name="T25" fmla="*/ 38 h 48"/>
              <a:gd name="T26" fmla="*/ 0 w 59"/>
              <a:gd name="T27" fmla="*/ 27 h 48"/>
              <a:gd name="T28" fmla="*/ 2 w 59"/>
              <a:gd name="T29" fmla="*/ 24 h 48"/>
              <a:gd name="T30" fmla="*/ 14 w 59"/>
              <a:gd name="T31" fmla="*/ 19 h 48"/>
              <a:gd name="T32" fmla="*/ 14 w 59"/>
              <a:gd name="T33" fmla="*/ 8 h 48"/>
              <a:gd name="T34" fmla="*/ 16 w 59"/>
              <a:gd name="T35" fmla="*/ 5 h 48"/>
              <a:gd name="T36" fmla="*/ 28 w 59"/>
              <a:gd name="T37" fmla="*/ 0 h 48"/>
              <a:gd name="T38" fmla="*/ 29 w 59"/>
              <a:gd name="T39" fmla="*/ 0 h 48"/>
              <a:gd name="T40" fmla="*/ 31 w 59"/>
              <a:gd name="T41" fmla="*/ 0 h 48"/>
              <a:gd name="T42" fmla="*/ 43 w 59"/>
              <a:gd name="T43" fmla="*/ 5 h 48"/>
              <a:gd name="T44" fmla="*/ 45 w 59"/>
              <a:gd name="T45" fmla="*/ 8 h 48"/>
              <a:gd name="T46" fmla="*/ 45 w 59"/>
              <a:gd name="T47" fmla="*/ 19 h 48"/>
              <a:gd name="T48" fmla="*/ 56 w 59"/>
              <a:gd name="T49" fmla="*/ 24 h 48"/>
              <a:gd name="T50" fmla="*/ 59 w 59"/>
              <a:gd name="T51" fmla="*/ 27 h 48"/>
              <a:gd name="T52" fmla="*/ 59 w 59"/>
              <a:gd name="T53" fmla="*/ 38 h 48"/>
              <a:gd name="T54" fmla="*/ 26 w 59"/>
              <a:gd name="T55" fmla="*/ 27 h 48"/>
              <a:gd name="T56" fmla="*/ 16 w 59"/>
              <a:gd name="T57" fmla="*/ 22 h 48"/>
              <a:gd name="T58" fmla="*/ 5 w 59"/>
              <a:gd name="T59" fmla="*/ 27 h 48"/>
              <a:gd name="T60" fmla="*/ 16 w 59"/>
              <a:gd name="T61" fmla="*/ 31 h 48"/>
              <a:gd name="T62" fmla="*/ 26 w 59"/>
              <a:gd name="T63" fmla="*/ 27 h 48"/>
              <a:gd name="T64" fmla="*/ 28 w 59"/>
              <a:gd name="T65" fmla="*/ 38 h 48"/>
              <a:gd name="T66" fmla="*/ 28 w 59"/>
              <a:gd name="T67" fmla="*/ 30 h 48"/>
              <a:gd name="T68" fmla="*/ 17 w 59"/>
              <a:gd name="T69" fmla="*/ 34 h 48"/>
              <a:gd name="T70" fmla="*/ 17 w 59"/>
              <a:gd name="T71" fmla="*/ 44 h 48"/>
              <a:gd name="T72" fmla="*/ 28 w 59"/>
              <a:gd name="T73" fmla="*/ 38 h 48"/>
              <a:gd name="T74" fmla="*/ 41 w 59"/>
              <a:gd name="T75" fmla="*/ 8 h 48"/>
              <a:gd name="T76" fmla="*/ 29 w 59"/>
              <a:gd name="T77" fmla="*/ 3 h 48"/>
              <a:gd name="T78" fmla="*/ 18 w 59"/>
              <a:gd name="T79" fmla="*/ 8 h 48"/>
              <a:gd name="T80" fmla="*/ 29 w 59"/>
              <a:gd name="T81" fmla="*/ 13 h 48"/>
              <a:gd name="T82" fmla="*/ 41 w 59"/>
              <a:gd name="T83" fmla="*/ 8 h 48"/>
              <a:gd name="T84" fmla="*/ 41 w 59"/>
              <a:gd name="T85" fmla="*/ 19 h 48"/>
              <a:gd name="T86" fmla="*/ 41 w 59"/>
              <a:gd name="T87" fmla="*/ 12 h 48"/>
              <a:gd name="T88" fmla="*/ 31 w 59"/>
              <a:gd name="T89" fmla="*/ 16 h 48"/>
              <a:gd name="T90" fmla="*/ 31 w 59"/>
              <a:gd name="T91" fmla="*/ 24 h 48"/>
              <a:gd name="T92" fmla="*/ 41 w 59"/>
              <a:gd name="T93" fmla="*/ 19 h 48"/>
              <a:gd name="T94" fmla="*/ 54 w 59"/>
              <a:gd name="T95" fmla="*/ 27 h 48"/>
              <a:gd name="T96" fmla="*/ 43 w 59"/>
              <a:gd name="T97" fmla="*/ 22 h 48"/>
              <a:gd name="T98" fmla="*/ 32 w 59"/>
              <a:gd name="T99" fmla="*/ 27 h 48"/>
              <a:gd name="T100" fmla="*/ 43 w 59"/>
              <a:gd name="T101" fmla="*/ 31 h 48"/>
              <a:gd name="T102" fmla="*/ 54 w 59"/>
              <a:gd name="T103" fmla="*/ 27 h 48"/>
              <a:gd name="T104" fmla="*/ 55 w 59"/>
              <a:gd name="T105" fmla="*/ 38 h 48"/>
              <a:gd name="T106" fmla="*/ 55 w 59"/>
              <a:gd name="T107" fmla="*/ 30 h 48"/>
              <a:gd name="T108" fmla="*/ 45 w 59"/>
              <a:gd name="T109" fmla="*/ 34 h 48"/>
              <a:gd name="T110" fmla="*/ 45 w 59"/>
              <a:gd name="T111" fmla="*/ 44 h 48"/>
              <a:gd name="T112" fmla="*/ 55 w 59"/>
              <a:gd name="T113"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48">
                <a:moveTo>
                  <a:pt x="59" y="38"/>
                </a:moveTo>
                <a:cubicBezTo>
                  <a:pt x="59" y="40"/>
                  <a:pt x="58" y="41"/>
                  <a:pt x="57" y="42"/>
                </a:cubicBezTo>
                <a:cubicBezTo>
                  <a:pt x="45" y="48"/>
                  <a:pt x="45" y="48"/>
                  <a:pt x="45" y="48"/>
                </a:cubicBezTo>
                <a:cubicBezTo>
                  <a:pt x="44" y="48"/>
                  <a:pt x="44" y="48"/>
                  <a:pt x="43" y="48"/>
                </a:cubicBezTo>
                <a:cubicBezTo>
                  <a:pt x="43" y="48"/>
                  <a:pt x="42" y="48"/>
                  <a:pt x="42" y="48"/>
                </a:cubicBezTo>
                <a:cubicBezTo>
                  <a:pt x="30" y="42"/>
                  <a:pt x="30" y="42"/>
                  <a:pt x="30" y="42"/>
                </a:cubicBezTo>
                <a:cubicBezTo>
                  <a:pt x="29" y="42"/>
                  <a:pt x="29" y="41"/>
                  <a:pt x="29" y="41"/>
                </a:cubicBezTo>
                <a:cubicBezTo>
                  <a:pt x="29" y="41"/>
                  <a:pt x="29" y="42"/>
                  <a:pt x="29" y="42"/>
                </a:cubicBezTo>
                <a:cubicBezTo>
                  <a:pt x="17" y="48"/>
                  <a:pt x="17" y="48"/>
                  <a:pt x="17" y="48"/>
                </a:cubicBezTo>
                <a:cubicBezTo>
                  <a:pt x="17" y="48"/>
                  <a:pt x="16" y="48"/>
                  <a:pt x="16" y="48"/>
                </a:cubicBezTo>
                <a:cubicBezTo>
                  <a:pt x="15" y="48"/>
                  <a:pt x="15" y="48"/>
                  <a:pt x="14" y="48"/>
                </a:cubicBezTo>
                <a:cubicBezTo>
                  <a:pt x="2" y="42"/>
                  <a:pt x="2" y="42"/>
                  <a:pt x="2" y="42"/>
                </a:cubicBezTo>
                <a:cubicBezTo>
                  <a:pt x="1" y="41"/>
                  <a:pt x="0" y="40"/>
                  <a:pt x="0" y="38"/>
                </a:cubicBezTo>
                <a:cubicBezTo>
                  <a:pt x="0" y="27"/>
                  <a:pt x="0" y="27"/>
                  <a:pt x="0" y="27"/>
                </a:cubicBezTo>
                <a:cubicBezTo>
                  <a:pt x="0" y="26"/>
                  <a:pt x="1" y="25"/>
                  <a:pt x="2" y="24"/>
                </a:cubicBezTo>
                <a:cubicBezTo>
                  <a:pt x="14" y="19"/>
                  <a:pt x="14" y="19"/>
                  <a:pt x="14" y="19"/>
                </a:cubicBezTo>
                <a:cubicBezTo>
                  <a:pt x="14" y="8"/>
                  <a:pt x="14" y="8"/>
                  <a:pt x="14" y="8"/>
                </a:cubicBezTo>
                <a:cubicBezTo>
                  <a:pt x="14" y="7"/>
                  <a:pt x="15" y="6"/>
                  <a:pt x="16" y="5"/>
                </a:cubicBezTo>
                <a:cubicBezTo>
                  <a:pt x="28" y="0"/>
                  <a:pt x="28" y="0"/>
                  <a:pt x="28" y="0"/>
                </a:cubicBezTo>
                <a:cubicBezTo>
                  <a:pt x="28" y="0"/>
                  <a:pt x="29" y="0"/>
                  <a:pt x="29" y="0"/>
                </a:cubicBezTo>
                <a:cubicBezTo>
                  <a:pt x="30" y="0"/>
                  <a:pt x="30" y="0"/>
                  <a:pt x="31" y="0"/>
                </a:cubicBezTo>
                <a:cubicBezTo>
                  <a:pt x="43" y="5"/>
                  <a:pt x="43" y="5"/>
                  <a:pt x="43" y="5"/>
                </a:cubicBezTo>
                <a:cubicBezTo>
                  <a:pt x="44" y="6"/>
                  <a:pt x="45" y="7"/>
                  <a:pt x="45" y="8"/>
                </a:cubicBezTo>
                <a:cubicBezTo>
                  <a:pt x="45" y="19"/>
                  <a:pt x="45" y="19"/>
                  <a:pt x="45" y="19"/>
                </a:cubicBezTo>
                <a:cubicBezTo>
                  <a:pt x="56" y="24"/>
                  <a:pt x="56" y="24"/>
                  <a:pt x="56" y="24"/>
                </a:cubicBezTo>
                <a:cubicBezTo>
                  <a:pt x="58" y="25"/>
                  <a:pt x="59" y="26"/>
                  <a:pt x="59" y="27"/>
                </a:cubicBezTo>
                <a:lnTo>
                  <a:pt x="59" y="38"/>
                </a:lnTo>
                <a:close/>
                <a:moveTo>
                  <a:pt x="26" y="27"/>
                </a:moveTo>
                <a:cubicBezTo>
                  <a:pt x="16" y="22"/>
                  <a:pt x="16" y="22"/>
                  <a:pt x="16" y="22"/>
                </a:cubicBezTo>
                <a:cubicBezTo>
                  <a:pt x="5" y="27"/>
                  <a:pt x="5" y="27"/>
                  <a:pt x="5" y="27"/>
                </a:cubicBezTo>
                <a:cubicBezTo>
                  <a:pt x="16" y="31"/>
                  <a:pt x="16" y="31"/>
                  <a:pt x="16" y="31"/>
                </a:cubicBezTo>
                <a:lnTo>
                  <a:pt x="26" y="27"/>
                </a:lnTo>
                <a:close/>
                <a:moveTo>
                  <a:pt x="28" y="38"/>
                </a:moveTo>
                <a:cubicBezTo>
                  <a:pt x="28" y="30"/>
                  <a:pt x="28" y="30"/>
                  <a:pt x="28" y="30"/>
                </a:cubicBezTo>
                <a:cubicBezTo>
                  <a:pt x="17" y="34"/>
                  <a:pt x="17" y="34"/>
                  <a:pt x="17" y="34"/>
                </a:cubicBezTo>
                <a:cubicBezTo>
                  <a:pt x="17" y="44"/>
                  <a:pt x="17" y="44"/>
                  <a:pt x="17" y="44"/>
                </a:cubicBezTo>
                <a:lnTo>
                  <a:pt x="28" y="38"/>
                </a:lnTo>
                <a:close/>
                <a:moveTo>
                  <a:pt x="41" y="8"/>
                </a:moveTo>
                <a:cubicBezTo>
                  <a:pt x="29" y="3"/>
                  <a:pt x="29" y="3"/>
                  <a:pt x="29" y="3"/>
                </a:cubicBezTo>
                <a:cubicBezTo>
                  <a:pt x="18" y="8"/>
                  <a:pt x="18" y="8"/>
                  <a:pt x="18" y="8"/>
                </a:cubicBezTo>
                <a:cubicBezTo>
                  <a:pt x="29" y="13"/>
                  <a:pt x="29" y="13"/>
                  <a:pt x="29" y="13"/>
                </a:cubicBezTo>
                <a:lnTo>
                  <a:pt x="41" y="8"/>
                </a:lnTo>
                <a:close/>
                <a:moveTo>
                  <a:pt x="41" y="19"/>
                </a:moveTo>
                <a:cubicBezTo>
                  <a:pt x="41" y="12"/>
                  <a:pt x="41" y="12"/>
                  <a:pt x="41" y="12"/>
                </a:cubicBezTo>
                <a:cubicBezTo>
                  <a:pt x="31" y="16"/>
                  <a:pt x="31" y="16"/>
                  <a:pt x="31" y="16"/>
                </a:cubicBezTo>
                <a:cubicBezTo>
                  <a:pt x="31" y="24"/>
                  <a:pt x="31" y="24"/>
                  <a:pt x="31" y="24"/>
                </a:cubicBezTo>
                <a:lnTo>
                  <a:pt x="41" y="19"/>
                </a:lnTo>
                <a:close/>
                <a:moveTo>
                  <a:pt x="54" y="27"/>
                </a:moveTo>
                <a:cubicBezTo>
                  <a:pt x="43" y="22"/>
                  <a:pt x="43" y="22"/>
                  <a:pt x="43" y="22"/>
                </a:cubicBezTo>
                <a:cubicBezTo>
                  <a:pt x="32" y="27"/>
                  <a:pt x="32" y="27"/>
                  <a:pt x="32" y="27"/>
                </a:cubicBezTo>
                <a:cubicBezTo>
                  <a:pt x="43" y="31"/>
                  <a:pt x="43" y="31"/>
                  <a:pt x="43" y="31"/>
                </a:cubicBezTo>
                <a:lnTo>
                  <a:pt x="54" y="27"/>
                </a:lnTo>
                <a:close/>
                <a:moveTo>
                  <a:pt x="55" y="38"/>
                </a:moveTo>
                <a:cubicBezTo>
                  <a:pt x="55" y="30"/>
                  <a:pt x="55" y="30"/>
                  <a:pt x="55" y="30"/>
                </a:cubicBezTo>
                <a:cubicBezTo>
                  <a:pt x="45" y="34"/>
                  <a:pt x="45" y="34"/>
                  <a:pt x="45" y="34"/>
                </a:cubicBezTo>
                <a:cubicBezTo>
                  <a:pt x="45" y="44"/>
                  <a:pt x="45" y="44"/>
                  <a:pt x="45" y="44"/>
                </a:cubicBezTo>
                <a:lnTo>
                  <a:pt x="55" y="3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320"/>
          <p:cNvSpPr>
            <a:spLocks noChangeAspect="1" noEditPoints="1"/>
          </p:cNvSpPr>
          <p:nvPr/>
        </p:nvSpPr>
        <p:spPr bwMode="auto">
          <a:xfrm>
            <a:off x="2577905" y="4747845"/>
            <a:ext cx="640080" cy="640080"/>
          </a:xfrm>
          <a:custGeom>
            <a:avLst/>
            <a:gdLst>
              <a:gd name="T0" fmla="*/ 8 w 44"/>
              <a:gd name="T1" fmla="*/ 43 h 44"/>
              <a:gd name="T2" fmla="*/ 6 w 44"/>
              <a:gd name="T3" fmla="*/ 44 h 44"/>
              <a:gd name="T4" fmla="*/ 4 w 44"/>
              <a:gd name="T5" fmla="*/ 43 h 44"/>
              <a:gd name="T6" fmla="*/ 1 w 44"/>
              <a:gd name="T7" fmla="*/ 40 h 44"/>
              <a:gd name="T8" fmla="*/ 0 w 44"/>
              <a:gd name="T9" fmla="*/ 37 h 44"/>
              <a:gd name="T10" fmla="*/ 1 w 44"/>
              <a:gd name="T11" fmla="*/ 35 h 44"/>
              <a:gd name="T12" fmla="*/ 19 w 44"/>
              <a:gd name="T13" fmla="*/ 17 h 44"/>
              <a:gd name="T14" fmla="*/ 27 w 44"/>
              <a:gd name="T15" fmla="*/ 24 h 44"/>
              <a:gd name="T16" fmla="*/ 8 w 44"/>
              <a:gd name="T17" fmla="*/ 43 h 44"/>
              <a:gd name="T18" fmla="*/ 8 w 44"/>
              <a:gd name="T19" fmla="*/ 34 h 44"/>
              <a:gd name="T20" fmla="*/ 6 w 44"/>
              <a:gd name="T21" fmla="*/ 36 h 44"/>
              <a:gd name="T22" fmla="*/ 8 w 44"/>
              <a:gd name="T23" fmla="*/ 37 h 44"/>
              <a:gd name="T24" fmla="*/ 9 w 44"/>
              <a:gd name="T25" fmla="*/ 36 h 44"/>
              <a:gd name="T26" fmla="*/ 8 w 44"/>
              <a:gd name="T27" fmla="*/ 34 h 44"/>
              <a:gd name="T28" fmla="*/ 43 w 44"/>
              <a:gd name="T29" fmla="*/ 16 h 44"/>
              <a:gd name="T30" fmla="*/ 32 w 44"/>
              <a:gd name="T31" fmla="*/ 24 h 44"/>
              <a:gd name="T32" fmla="*/ 20 w 44"/>
              <a:gd name="T33" fmla="*/ 12 h 44"/>
              <a:gd name="T34" fmla="*/ 32 w 44"/>
              <a:gd name="T35" fmla="*/ 0 h 44"/>
              <a:gd name="T36" fmla="*/ 38 w 44"/>
              <a:gd name="T37" fmla="*/ 1 h 44"/>
              <a:gd name="T38" fmla="*/ 38 w 44"/>
              <a:gd name="T39" fmla="*/ 2 h 44"/>
              <a:gd name="T40" fmla="*/ 38 w 44"/>
              <a:gd name="T41" fmla="*/ 3 h 44"/>
              <a:gd name="T42" fmla="*/ 30 w 44"/>
              <a:gd name="T43" fmla="*/ 7 h 44"/>
              <a:gd name="T44" fmla="*/ 30 w 44"/>
              <a:gd name="T45" fmla="*/ 13 h 44"/>
              <a:gd name="T46" fmla="*/ 35 w 44"/>
              <a:gd name="T47" fmla="*/ 16 h 44"/>
              <a:gd name="T48" fmla="*/ 43 w 44"/>
              <a:gd name="T49" fmla="*/ 12 h 44"/>
              <a:gd name="T50" fmla="*/ 44 w 44"/>
              <a:gd name="T51" fmla="*/ 13 h 44"/>
              <a:gd name="T52" fmla="*/ 43 w 44"/>
              <a:gd name="T53"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 h="44">
                <a:moveTo>
                  <a:pt x="8" y="43"/>
                </a:moveTo>
                <a:cubicBezTo>
                  <a:pt x="8" y="43"/>
                  <a:pt x="7" y="44"/>
                  <a:pt x="6" y="44"/>
                </a:cubicBezTo>
                <a:cubicBezTo>
                  <a:pt x="5" y="44"/>
                  <a:pt x="4" y="43"/>
                  <a:pt x="4" y="43"/>
                </a:cubicBezTo>
                <a:cubicBezTo>
                  <a:pt x="1" y="40"/>
                  <a:pt x="1" y="40"/>
                  <a:pt x="1" y="40"/>
                </a:cubicBezTo>
                <a:cubicBezTo>
                  <a:pt x="0" y="39"/>
                  <a:pt x="0" y="38"/>
                  <a:pt x="0" y="37"/>
                </a:cubicBezTo>
                <a:cubicBezTo>
                  <a:pt x="0" y="37"/>
                  <a:pt x="0" y="36"/>
                  <a:pt x="1" y="35"/>
                </a:cubicBezTo>
                <a:cubicBezTo>
                  <a:pt x="19" y="17"/>
                  <a:pt x="19" y="17"/>
                  <a:pt x="19" y="17"/>
                </a:cubicBezTo>
                <a:cubicBezTo>
                  <a:pt x="20" y="20"/>
                  <a:pt x="23" y="23"/>
                  <a:pt x="27" y="24"/>
                </a:cubicBezTo>
                <a:lnTo>
                  <a:pt x="8" y="43"/>
                </a:lnTo>
                <a:close/>
                <a:moveTo>
                  <a:pt x="8" y="34"/>
                </a:moveTo>
                <a:cubicBezTo>
                  <a:pt x="7" y="34"/>
                  <a:pt x="6" y="35"/>
                  <a:pt x="6" y="36"/>
                </a:cubicBezTo>
                <a:cubicBezTo>
                  <a:pt x="6" y="37"/>
                  <a:pt x="7" y="37"/>
                  <a:pt x="8" y="37"/>
                </a:cubicBezTo>
                <a:cubicBezTo>
                  <a:pt x="9" y="37"/>
                  <a:pt x="9" y="37"/>
                  <a:pt x="9" y="36"/>
                </a:cubicBezTo>
                <a:cubicBezTo>
                  <a:pt x="9" y="35"/>
                  <a:pt x="9" y="34"/>
                  <a:pt x="8" y="34"/>
                </a:cubicBezTo>
                <a:close/>
                <a:moveTo>
                  <a:pt x="43" y="16"/>
                </a:moveTo>
                <a:cubicBezTo>
                  <a:pt x="41" y="20"/>
                  <a:pt x="37" y="24"/>
                  <a:pt x="32" y="24"/>
                </a:cubicBezTo>
                <a:cubicBezTo>
                  <a:pt x="25" y="24"/>
                  <a:pt x="20" y="18"/>
                  <a:pt x="20" y="12"/>
                </a:cubicBezTo>
                <a:cubicBezTo>
                  <a:pt x="20" y="5"/>
                  <a:pt x="25" y="0"/>
                  <a:pt x="32" y="0"/>
                </a:cubicBezTo>
                <a:cubicBezTo>
                  <a:pt x="34" y="0"/>
                  <a:pt x="36" y="0"/>
                  <a:pt x="38" y="1"/>
                </a:cubicBezTo>
                <a:cubicBezTo>
                  <a:pt x="38" y="2"/>
                  <a:pt x="38" y="2"/>
                  <a:pt x="38" y="2"/>
                </a:cubicBezTo>
                <a:cubicBezTo>
                  <a:pt x="38" y="2"/>
                  <a:pt x="38" y="3"/>
                  <a:pt x="38" y="3"/>
                </a:cubicBezTo>
                <a:cubicBezTo>
                  <a:pt x="30" y="7"/>
                  <a:pt x="30" y="7"/>
                  <a:pt x="30" y="7"/>
                </a:cubicBezTo>
                <a:cubicBezTo>
                  <a:pt x="30" y="13"/>
                  <a:pt x="30" y="13"/>
                  <a:pt x="30" y="13"/>
                </a:cubicBezTo>
                <a:cubicBezTo>
                  <a:pt x="35" y="16"/>
                  <a:pt x="35" y="16"/>
                  <a:pt x="35" y="16"/>
                </a:cubicBezTo>
                <a:cubicBezTo>
                  <a:pt x="36" y="16"/>
                  <a:pt x="42" y="12"/>
                  <a:pt x="43" y="12"/>
                </a:cubicBezTo>
                <a:cubicBezTo>
                  <a:pt x="43" y="12"/>
                  <a:pt x="44" y="12"/>
                  <a:pt x="44" y="13"/>
                </a:cubicBezTo>
                <a:cubicBezTo>
                  <a:pt x="44" y="14"/>
                  <a:pt x="43" y="15"/>
                  <a:pt x="43" y="16"/>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1910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21466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63200" y="-152400"/>
            <a:ext cx="1671269" cy="1671269"/>
          </a:xfrm>
          <a:prstGeom prst="rect">
            <a:avLst/>
          </a:prstGeom>
        </p:spPr>
      </p:pic>
      <p:sp>
        <p:nvSpPr>
          <p:cNvPr id="7" name="Inhaltsplatzhalter 2"/>
          <p:cNvSpPr>
            <a:spLocks noGrp="1"/>
          </p:cNvSpPr>
          <p:nvPr/>
        </p:nvSpPr>
        <p:spPr>
          <a:xfrm>
            <a:off x="568852" y="457200"/>
            <a:ext cx="7889348" cy="54864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Extension Service Framework of ATI</a:t>
            </a:r>
          </a:p>
        </p:txBody>
      </p:sp>
      <p:pic>
        <p:nvPicPr>
          <p:cNvPr id="5" name="Picture 4"/>
          <p:cNvPicPr/>
          <p:nvPr/>
        </p:nvPicPr>
        <p:blipFill>
          <a:blip r:embed="rId4"/>
          <a:stretch>
            <a:fillRect/>
          </a:stretch>
        </p:blipFill>
        <p:spPr>
          <a:xfrm>
            <a:off x="568852" y="1276458"/>
            <a:ext cx="11013548" cy="5124342"/>
          </a:xfrm>
          <a:prstGeom prst="rect">
            <a:avLst/>
          </a:prstGeom>
        </p:spPr>
      </p:pic>
      <p:pic>
        <p:nvPicPr>
          <p:cNvPr id="8" name="Picture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60644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609600" y="457200"/>
            <a:ext cx="7889348" cy="54864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Rice Extension Services of ATI</a:t>
            </a:r>
          </a:p>
        </p:txBody>
      </p:sp>
      <p:sp>
        <p:nvSpPr>
          <p:cNvPr id="21" name="Rectangle 20"/>
          <p:cNvSpPr/>
          <p:nvPr/>
        </p:nvSpPr>
        <p:spPr bwMode="auto">
          <a:xfrm>
            <a:off x="103632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TextBox 1"/>
          <p:cNvSpPr txBox="1"/>
          <p:nvPr/>
        </p:nvSpPr>
        <p:spPr>
          <a:xfrm>
            <a:off x="609600" y="1307689"/>
            <a:ext cx="10972800" cy="4401205"/>
          </a:xfrm>
          <a:prstGeom prst="rect">
            <a:avLst/>
          </a:prstGeom>
          <a:noFill/>
        </p:spPr>
        <p:txBody>
          <a:bodyPr wrap="square" rtlCol="0">
            <a:spAutoFit/>
          </a:bodyPr>
          <a:lstStyle/>
          <a:p>
            <a:pPr marL="285750" indent="-285750">
              <a:buFont typeface="Arial" panose="020B0604020202020204" pitchFamily="34" charset="0"/>
              <a:buChar char="•"/>
            </a:pPr>
            <a:r>
              <a:rPr lang="en-US" sz="4000" b="1" dirty="0">
                <a:latin typeface="Garamond" panose="02020404030301010803" pitchFamily="18" charset="0"/>
              </a:rPr>
              <a:t>Training Services </a:t>
            </a:r>
            <a:endParaRPr lang="en-PH" sz="4000" dirty="0">
              <a:latin typeface="Garamond" panose="02020404030301010803" pitchFamily="18" charset="0"/>
            </a:endParaRPr>
          </a:p>
          <a:p>
            <a:pPr marL="1200150" lvl="2" indent="-285750">
              <a:buFont typeface="Courier New" panose="02070309020205020404" pitchFamily="49" charset="0"/>
              <a:buChar char="o"/>
            </a:pPr>
            <a:r>
              <a:rPr lang="en-US" sz="4000" dirty="0">
                <a:latin typeface="Garamond" panose="02020404030301010803" pitchFamily="18" charset="0"/>
              </a:rPr>
              <a:t>Capacity Building Trainings and Workshops</a:t>
            </a:r>
            <a:endParaRPr lang="en-PH" sz="4000" dirty="0">
              <a:latin typeface="Garamond" panose="02020404030301010803" pitchFamily="18" charset="0"/>
            </a:endParaRPr>
          </a:p>
          <a:p>
            <a:pPr marL="1200150" lvl="2" indent="-285750">
              <a:buFont typeface="Courier New" panose="02070309020205020404" pitchFamily="49" charset="0"/>
              <a:buChar char="o"/>
            </a:pPr>
            <a:r>
              <a:rPr lang="en-US" sz="4000" dirty="0">
                <a:latin typeface="Garamond" panose="02020404030301010803" pitchFamily="18" charset="0"/>
              </a:rPr>
              <a:t>Reinforcement Courses (management Trainings, AFE Data Management, AFE M&amp;E System Development, Upland Rice Based Farming System, etc.)</a:t>
            </a:r>
            <a:endParaRPr lang="en-PH" sz="4000" dirty="0">
              <a:latin typeface="Garamond" panose="02020404030301010803" pitchFamily="18" charset="0"/>
            </a:endParaRPr>
          </a:p>
          <a:p>
            <a:pPr marL="1200150" lvl="2" indent="-285750">
              <a:buFont typeface="Courier New" panose="02070309020205020404" pitchFamily="49" charset="0"/>
              <a:buChar char="o"/>
            </a:pPr>
            <a:r>
              <a:rPr lang="en-US" sz="4000" dirty="0">
                <a:latin typeface="Garamond" panose="02020404030301010803" pitchFamily="18" charset="0"/>
              </a:rPr>
              <a:t>School on the Air (SOA</a:t>
            </a:r>
            <a:r>
              <a:rPr lang="en-US" sz="4000" dirty="0" smtClean="0">
                <a:latin typeface="Garamond" panose="02020404030301010803" pitchFamily="18" charset="0"/>
              </a:rPr>
              <a:t>)</a:t>
            </a:r>
            <a:endParaRPr lang="en-PH" sz="4000" dirty="0">
              <a:latin typeface="Garamond" panose="02020404030301010803" pitchFamily="18"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6" name="Picture 9"/>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910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1437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609600" y="457200"/>
            <a:ext cx="7889348" cy="54864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Rice Extension Services of ATI</a:t>
            </a:r>
          </a:p>
        </p:txBody>
      </p:sp>
      <p:sp>
        <p:nvSpPr>
          <p:cNvPr id="21" name="Rectangle 20"/>
          <p:cNvSpPr/>
          <p:nvPr/>
        </p:nvSpPr>
        <p:spPr bwMode="auto">
          <a:xfrm>
            <a:off x="10439400" y="15240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TextBox 1"/>
          <p:cNvSpPr txBox="1"/>
          <p:nvPr/>
        </p:nvSpPr>
        <p:spPr>
          <a:xfrm>
            <a:off x="533400" y="1284744"/>
            <a:ext cx="11049000" cy="4401205"/>
          </a:xfrm>
          <a:prstGeom prst="rect">
            <a:avLst/>
          </a:prstGeom>
          <a:noFill/>
        </p:spPr>
        <p:txBody>
          <a:bodyPr wrap="square" rtlCol="0">
            <a:spAutoFit/>
          </a:bodyPr>
          <a:lstStyle/>
          <a:p>
            <a:pPr marL="285750" indent="-285750">
              <a:buFont typeface="Arial" panose="020B0604020202020204" pitchFamily="34" charset="0"/>
              <a:buChar char="•"/>
            </a:pPr>
            <a:r>
              <a:rPr lang="en-US" sz="4000" b="1" dirty="0">
                <a:latin typeface="Garamond" panose="02020404030301010803" pitchFamily="18" charset="0"/>
              </a:rPr>
              <a:t>Training Services </a:t>
            </a:r>
            <a:endParaRPr lang="en-PH" sz="4000" dirty="0">
              <a:latin typeface="Garamond" panose="02020404030301010803" pitchFamily="18" charset="0"/>
            </a:endParaRPr>
          </a:p>
          <a:p>
            <a:pPr marL="1200150" lvl="2" indent="-285750">
              <a:buFont typeface="Courier New" panose="02070309020205020404" pitchFamily="49" charset="0"/>
              <a:buChar char="o"/>
            </a:pPr>
            <a:r>
              <a:rPr lang="en-US" sz="4000" dirty="0">
                <a:latin typeface="Garamond" panose="02020404030301010803" pitchFamily="18" charset="0"/>
              </a:rPr>
              <a:t>Technical Briefing / </a:t>
            </a:r>
            <a:r>
              <a:rPr lang="en-US" sz="4000" dirty="0" err="1">
                <a:latin typeface="Garamond" panose="02020404030301010803" pitchFamily="18" charset="0"/>
              </a:rPr>
              <a:t>Teknokliniks</a:t>
            </a:r>
            <a:endParaRPr lang="en-PH" sz="4000" dirty="0">
              <a:latin typeface="Garamond" panose="02020404030301010803" pitchFamily="18" charset="0"/>
            </a:endParaRPr>
          </a:p>
          <a:p>
            <a:pPr marL="1200150" lvl="2" indent="-285750">
              <a:buFont typeface="Courier New" panose="02070309020205020404" pitchFamily="49" charset="0"/>
              <a:buChar char="o"/>
            </a:pPr>
            <a:r>
              <a:rPr lang="en-US" sz="4000" dirty="0">
                <a:latin typeface="Garamond" panose="02020404030301010803" pitchFamily="18" charset="0"/>
              </a:rPr>
              <a:t>Local farmer technicians </a:t>
            </a:r>
            <a:endParaRPr lang="en-PH" sz="4000" dirty="0">
              <a:latin typeface="Garamond" panose="02020404030301010803" pitchFamily="18" charset="0"/>
            </a:endParaRPr>
          </a:p>
          <a:p>
            <a:pPr marL="1200150" lvl="2" indent="-285750">
              <a:buFont typeface="Courier New" panose="02070309020205020404" pitchFamily="49" charset="0"/>
              <a:buChar char="o"/>
            </a:pPr>
            <a:r>
              <a:rPr lang="en-US" sz="4000" dirty="0">
                <a:latin typeface="Garamond" panose="02020404030301010803" pitchFamily="18" charset="0"/>
              </a:rPr>
              <a:t>Farm Business School </a:t>
            </a:r>
            <a:endParaRPr lang="en-PH" sz="4000" dirty="0">
              <a:latin typeface="Garamond" panose="02020404030301010803" pitchFamily="18" charset="0"/>
            </a:endParaRPr>
          </a:p>
          <a:p>
            <a:pPr marL="1200150" lvl="2" indent="-285750">
              <a:buFont typeface="Courier New" panose="02070309020205020404" pitchFamily="49" charset="0"/>
              <a:buChar char="o"/>
            </a:pPr>
            <a:r>
              <a:rPr lang="en-US" sz="4000" dirty="0">
                <a:latin typeface="Garamond" panose="02020404030301010803" pitchFamily="18" charset="0"/>
              </a:rPr>
              <a:t>Climate Filed School</a:t>
            </a:r>
            <a:endParaRPr lang="en-PH" sz="4000" dirty="0">
              <a:latin typeface="Garamond" panose="02020404030301010803" pitchFamily="18" charset="0"/>
            </a:endParaRPr>
          </a:p>
          <a:p>
            <a:pPr marL="1200150" lvl="2" indent="-285750">
              <a:buFont typeface="Courier New" panose="02070309020205020404" pitchFamily="49" charset="0"/>
              <a:buChar char="o"/>
            </a:pPr>
            <a:r>
              <a:rPr lang="en-US" sz="4000" dirty="0">
                <a:latin typeface="Garamond" panose="02020404030301010803" pitchFamily="18" charset="0"/>
              </a:rPr>
              <a:t>Season long TOT for rice</a:t>
            </a:r>
            <a:endParaRPr lang="en-PH" sz="4000" dirty="0">
              <a:latin typeface="Garamond" panose="02020404030301010803" pitchFamily="18" charset="0"/>
            </a:endParaRPr>
          </a:p>
          <a:p>
            <a:pPr marL="1200150" lvl="2" indent="-285750">
              <a:buFont typeface="Courier New" panose="02070309020205020404" pitchFamily="49" charset="0"/>
              <a:buChar char="o"/>
            </a:pPr>
            <a:r>
              <a:rPr lang="en-US" sz="4000" dirty="0">
                <a:latin typeface="Garamond" panose="02020404030301010803" pitchFamily="18" charset="0"/>
              </a:rPr>
              <a:t>E-extension (e-farming, e-leaning, e-trading)</a:t>
            </a:r>
            <a:endParaRPr lang="en-PH" sz="4000" dirty="0">
              <a:latin typeface="Garamond" panose="02020404030301010803" pitchFamily="18"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6" name="Picture 9"/>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910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019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609600" y="457200"/>
            <a:ext cx="7889348" cy="54864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Rice Extension Services of ATI</a:t>
            </a:r>
          </a:p>
        </p:txBody>
      </p:sp>
      <p:sp>
        <p:nvSpPr>
          <p:cNvPr id="21" name="Rectangle 20"/>
          <p:cNvSpPr/>
          <p:nvPr/>
        </p:nvSpPr>
        <p:spPr bwMode="auto">
          <a:xfrm>
            <a:off x="10439400" y="15240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TextBox 1"/>
          <p:cNvSpPr txBox="1"/>
          <p:nvPr/>
        </p:nvSpPr>
        <p:spPr>
          <a:xfrm>
            <a:off x="533400" y="1949910"/>
            <a:ext cx="11049000" cy="3477875"/>
          </a:xfrm>
          <a:prstGeom prst="rect">
            <a:avLst/>
          </a:prstGeom>
          <a:noFill/>
        </p:spPr>
        <p:txBody>
          <a:bodyPr wrap="square" rtlCol="0">
            <a:spAutoFit/>
          </a:bodyPr>
          <a:lstStyle/>
          <a:p>
            <a:pPr marL="342900" indent="-342900">
              <a:buFont typeface="Arial" panose="020B0604020202020204" pitchFamily="34" charset="0"/>
              <a:buChar char="•"/>
            </a:pPr>
            <a:r>
              <a:rPr lang="en-US" sz="4400" b="1" dirty="0">
                <a:latin typeface="Garamond" panose="02020404030301010803" pitchFamily="18" charset="0"/>
              </a:rPr>
              <a:t>Techno Demonstrations</a:t>
            </a:r>
            <a:endParaRPr lang="en-PH" sz="4400" dirty="0">
              <a:latin typeface="Garamond" panose="02020404030301010803" pitchFamily="18" charset="0"/>
            </a:endParaRPr>
          </a:p>
          <a:p>
            <a:pPr marL="1257300" lvl="2" indent="-342900">
              <a:buFont typeface="Courier New" panose="02070309020205020404" pitchFamily="49" charset="0"/>
              <a:buChar char="o"/>
            </a:pPr>
            <a:r>
              <a:rPr lang="en-US" sz="4400" dirty="0">
                <a:latin typeface="Garamond" panose="02020404030301010803" pitchFamily="18" charset="0"/>
              </a:rPr>
              <a:t>School for Practical agriculture (SPA)</a:t>
            </a:r>
            <a:endParaRPr lang="en-PH" sz="4400" dirty="0">
              <a:latin typeface="Garamond" panose="02020404030301010803" pitchFamily="18" charset="0"/>
            </a:endParaRPr>
          </a:p>
          <a:p>
            <a:pPr marL="1257300" lvl="2" indent="-342900">
              <a:buFont typeface="Courier New" panose="02070309020205020404" pitchFamily="49" charset="0"/>
              <a:buChar char="o"/>
            </a:pPr>
            <a:r>
              <a:rPr lang="en-US" sz="4400" dirty="0">
                <a:latin typeface="Garamond" panose="02020404030301010803" pitchFamily="18" charset="0"/>
              </a:rPr>
              <a:t>Farm Schools/Learning Sites</a:t>
            </a:r>
            <a:endParaRPr lang="en-PH" sz="4400" dirty="0">
              <a:latin typeface="Garamond" panose="02020404030301010803" pitchFamily="18" charset="0"/>
            </a:endParaRPr>
          </a:p>
          <a:p>
            <a:pPr marL="1257300" lvl="2" indent="-342900">
              <a:buFont typeface="Courier New" panose="02070309020205020404" pitchFamily="49" charset="0"/>
              <a:buChar char="o"/>
            </a:pPr>
            <a:r>
              <a:rPr lang="en-US" sz="4400" dirty="0">
                <a:latin typeface="Garamond" panose="02020404030301010803" pitchFamily="18" charset="0"/>
              </a:rPr>
              <a:t>Upland </a:t>
            </a:r>
            <a:r>
              <a:rPr lang="en-US" sz="4400" dirty="0" err="1">
                <a:latin typeface="Garamond" panose="02020404030301010803" pitchFamily="18" charset="0"/>
              </a:rPr>
              <a:t>Palayamanan</a:t>
            </a:r>
            <a:r>
              <a:rPr lang="en-US" sz="4400" dirty="0">
                <a:latin typeface="Garamond" panose="02020404030301010803" pitchFamily="18" charset="0"/>
              </a:rPr>
              <a:t> model farms</a:t>
            </a:r>
            <a:endParaRPr lang="en-PH" sz="4400" dirty="0">
              <a:latin typeface="Garamond" panose="02020404030301010803" pitchFamily="18" charset="0"/>
            </a:endParaRPr>
          </a:p>
          <a:p>
            <a:pPr marL="1257300" lvl="2" indent="-342900">
              <a:buFont typeface="Courier New" panose="02070309020205020404" pitchFamily="49" charset="0"/>
              <a:buChar char="o"/>
            </a:pPr>
            <a:r>
              <a:rPr lang="en-US" sz="4400" dirty="0">
                <a:latin typeface="Garamond" panose="02020404030301010803" pitchFamily="18" charset="0"/>
              </a:rPr>
              <a:t>Climate Field School model farms</a:t>
            </a:r>
            <a:endParaRPr lang="en-PH" sz="4400" dirty="0">
              <a:latin typeface="Garamond" panose="02020404030301010803" pitchFamily="18"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6" name="Picture 9"/>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910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690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609600" y="457200"/>
            <a:ext cx="7889348" cy="5334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Learning </a:t>
            </a:r>
            <a:r>
              <a:rPr lang="en-PH" b="1" dirty="0" smtClean="0">
                <a:latin typeface="Garamond" panose="02020404030301010803" pitchFamily="18" charset="0"/>
              </a:rPr>
              <a:t>Objectives:</a:t>
            </a:r>
            <a:endParaRPr lang="en-PH" b="1" dirty="0">
              <a:latin typeface="Garamond" panose="02020404030301010803" pitchFamily="18" charset="0"/>
            </a:endParaRPr>
          </a:p>
        </p:txBody>
      </p:sp>
      <p:sp>
        <p:nvSpPr>
          <p:cNvPr id="21" name="Rectangle 20"/>
          <p:cNvSpPr/>
          <p:nvPr/>
        </p:nvSpPr>
        <p:spPr bwMode="auto">
          <a:xfrm>
            <a:off x="10439400" y="2648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cxnSp>
        <p:nvCxnSpPr>
          <p:cNvPr id="6" name="Straight Connector 5"/>
          <p:cNvCxnSpPr/>
          <p:nvPr/>
        </p:nvCxnSpPr>
        <p:spPr>
          <a:xfrm>
            <a:off x="3048000" y="1991256"/>
            <a:ext cx="0" cy="40657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6076950" y="1895681"/>
            <a:ext cx="2147" cy="416130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123257" y="1968153"/>
            <a:ext cx="3263" cy="416130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89838" y="3623608"/>
            <a:ext cx="2072640" cy="1938992"/>
          </a:xfrm>
          <a:prstGeom prst="rect">
            <a:avLst/>
          </a:prstGeom>
          <a:noFill/>
        </p:spPr>
        <p:txBody>
          <a:bodyPr wrap="square" rtlCol="0">
            <a:spAutoFit/>
          </a:bodyPr>
          <a:lstStyle/>
          <a:p>
            <a:pPr lvl="0" algn="ctr"/>
            <a:r>
              <a:rPr lang="en-US" sz="2400" b="1" dirty="0" smtClean="0">
                <a:latin typeface="Garamond" panose="02020404030301010803" pitchFamily="18" charset="0"/>
              </a:rPr>
              <a:t>Discuss the scope and activities of agricultural extension</a:t>
            </a:r>
            <a:endParaRPr lang="en-PH" sz="2400" b="1" dirty="0"/>
          </a:p>
        </p:txBody>
      </p:sp>
      <p:grpSp>
        <p:nvGrpSpPr>
          <p:cNvPr id="11" name="Group 10"/>
          <p:cNvGrpSpPr/>
          <p:nvPr/>
        </p:nvGrpSpPr>
        <p:grpSpPr>
          <a:xfrm>
            <a:off x="-826" y="1895682"/>
            <a:ext cx="12192826" cy="4252829"/>
            <a:chOff x="-1239" y="1112693"/>
            <a:chExt cx="14632134" cy="8010987"/>
          </a:xfrm>
        </p:grpSpPr>
        <p:grpSp>
          <p:nvGrpSpPr>
            <p:cNvPr id="12" name="Group 11"/>
            <p:cNvGrpSpPr/>
            <p:nvPr/>
          </p:nvGrpSpPr>
          <p:grpSpPr>
            <a:xfrm>
              <a:off x="0" y="8778886"/>
              <a:ext cx="14630895" cy="344794"/>
              <a:chOff x="0" y="8778886"/>
              <a:chExt cx="14630895" cy="344794"/>
            </a:xfrm>
          </p:grpSpPr>
          <p:sp>
            <p:nvSpPr>
              <p:cNvPr id="19" name="Rectangle 18"/>
              <p:cNvSpPr/>
              <p:nvPr/>
            </p:nvSpPr>
            <p:spPr>
              <a:xfrm>
                <a:off x="3658343" y="8778886"/>
                <a:ext cx="3658343" cy="3447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Rectangle 19"/>
              <p:cNvSpPr/>
              <p:nvPr/>
            </p:nvSpPr>
            <p:spPr>
              <a:xfrm>
                <a:off x="7315448" y="8778886"/>
                <a:ext cx="3658343" cy="3447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2" name="Rectangle 21"/>
              <p:cNvSpPr/>
              <p:nvPr/>
            </p:nvSpPr>
            <p:spPr>
              <a:xfrm>
                <a:off x="10972552" y="8778886"/>
                <a:ext cx="3658343" cy="3447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4" name="Rectangle 23"/>
              <p:cNvSpPr/>
              <p:nvPr/>
            </p:nvSpPr>
            <p:spPr>
              <a:xfrm>
                <a:off x="0" y="8778886"/>
                <a:ext cx="3658343" cy="3447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nvGrpSpPr>
            <p:cNvPr id="13" name="Group 12"/>
            <p:cNvGrpSpPr/>
            <p:nvPr/>
          </p:nvGrpSpPr>
          <p:grpSpPr>
            <a:xfrm>
              <a:off x="-1239" y="1112693"/>
              <a:ext cx="14630895" cy="344794"/>
              <a:chOff x="-1239" y="1112693"/>
              <a:chExt cx="14630895" cy="344794"/>
            </a:xfrm>
          </p:grpSpPr>
          <p:sp>
            <p:nvSpPr>
              <p:cNvPr id="14" name="Rectangle 13"/>
              <p:cNvSpPr/>
              <p:nvPr/>
            </p:nvSpPr>
            <p:spPr>
              <a:xfrm>
                <a:off x="3657104" y="1112693"/>
                <a:ext cx="3658343" cy="3447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5" name="Rectangle 14"/>
              <p:cNvSpPr/>
              <p:nvPr/>
            </p:nvSpPr>
            <p:spPr>
              <a:xfrm>
                <a:off x="7314209" y="1112693"/>
                <a:ext cx="3658343" cy="3447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Rectangle 15"/>
              <p:cNvSpPr/>
              <p:nvPr/>
            </p:nvSpPr>
            <p:spPr>
              <a:xfrm>
                <a:off x="10971313" y="1112693"/>
                <a:ext cx="3658343" cy="3447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8" name="Rectangle 17"/>
              <p:cNvSpPr/>
              <p:nvPr/>
            </p:nvSpPr>
            <p:spPr>
              <a:xfrm>
                <a:off x="-1239" y="1112693"/>
                <a:ext cx="3658343" cy="3447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sp>
        <p:nvSpPr>
          <p:cNvPr id="25" name="TextBox 24"/>
          <p:cNvSpPr txBox="1"/>
          <p:nvPr/>
        </p:nvSpPr>
        <p:spPr>
          <a:xfrm>
            <a:off x="3083033" y="3623608"/>
            <a:ext cx="2975869" cy="1938992"/>
          </a:xfrm>
          <a:prstGeom prst="rect">
            <a:avLst/>
          </a:prstGeom>
          <a:noFill/>
        </p:spPr>
        <p:txBody>
          <a:bodyPr wrap="square" rtlCol="0">
            <a:spAutoFit/>
          </a:bodyPr>
          <a:lstStyle/>
          <a:p>
            <a:pPr algn="ctr"/>
            <a:r>
              <a:rPr lang="en-US" sz="2400" b="1" dirty="0" smtClean="0">
                <a:latin typeface="Garamond" panose="02020404030301010803" pitchFamily="18" charset="0"/>
              </a:rPr>
              <a:t>Explain the role of agricultural extension in agriculture and rural development</a:t>
            </a:r>
            <a:endParaRPr lang="en-PH" sz="2400" b="1" dirty="0">
              <a:latin typeface="Garamond" panose="02020404030301010803" pitchFamily="18" charset="0"/>
            </a:endParaRPr>
          </a:p>
        </p:txBody>
      </p:sp>
      <p:sp>
        <p:nvSpPr>
          <p:cNvPr id="26" name="TextBox 25"/>
          <p:cNvSpPr txBox="1"/>
          <p:nvPr/>
        </p:nvSpPr>
        <p:spPr>
          <a:xfrm>
            <a:off x="6058901" y="3467100"/>
            <a:ext cx="3083601" cy="2308324"/>
          </a:xfrm>
          <a:prstGeom prst="rect">
            <a:avLst/>
          </a:prstGeom>
          <a:noFill/>
        </p:spPr>
        <p:txBody>
          <a:bodyPr wrap="square" rtlCol="0">
            <a:spAutoFit/>
          </a:bodyPr>
          <a:lstStyle/>
          <a:p>
            <a:pPr lvl="0" algn="ctr"/>
            <a:r>
              <a:rPr lang="en-US" sz="2400" b="1" dirty="0" smtClean="0">
                <a:latin typeface="Garamond" panose="02020404030301010803" pitchFamily="18" charset="0"/>
              </a:rPr>
              <a:t>Name selected extension programs and services offered by ATI and other DA bureaus and attached agencies</a:t>
            </a:r>
            <a:endParaRPr lang="en-PH" sz="2400" b="1" dirty="0">
              <a:latin typeface="Garamond" panose="02020404030301010803" pitchFamily="18" charset="0"/>
            </a:endParaRPr>
          </a:p>
        </p:txBody>
      </p:sp>
      <p:sp>
        <p:nvSpPr>
          <p:cNvPr id="27" name="TextBox 26"/>
          <p:cNvSpPr txBox="1"/>
          <p:nvPr/>
        </p:nvSpPr>
        <p:spPr>
          <a:xfrm>
            <a:off x="9123257" y="3276600"/>
            <a:ext cx="3087123" cy="2677656"/>
          </a:xfrm>
          <a:prstGeom prst="rect">
            <a:avLst/>
          </a:prstGeom>
          <a:noFill/>
        </p:spPr>
        <p:txBody>
          <a:bodyPr wrap="square" rtlCol="0">
            <a:spAutoFit/>
          </a:bodyPr>
          <a:lstStyle/>
          <a:p>
            <a:pPr lvl="0" algn="ctr"/>
            <a:r>
              <a:rPr lang="en-US" sz="2400" b="1" dirty="0" smtClean="0">
                <a:latin typeface="Garamond" panose="02020404030301010803" pitchFamily="18" charset="0"/>
              </a:rPr>
              <a:t>Discuss ways by which agricultural extension practice may be improved to better help farmers succeed in their farming business</a:t>
            </a:r>
            <a:endParaRPr lang="en-PH" sz="2400" b="1" dirty="0">
              <a:latin typeface="Garamond" panose="02020404030301010803" pitchFamily="18" charset="0"/>
            </a:endParaRPr>
          </a:p>
        </p:txBody>
      </p:sp>
      <p:sp>
        <p:nvSpPr>
          <p:cNvPr id="29" name="Freeform 175"/>
          <p:cNvSpPr>
            <a:spLocks noChangeAspect="1" noEditPoints="1"/>
          </p:cNvSpPr>
          <p:nvPr/>
        </p:nvSpPr>
        <p:spPr bwMode="auto">
          <a:xfrm>
            <a:off x="1402803" y="2438400"/>
            <a:ext cx="547758" cy="640080"/>
          </a:xfrm>
          <a:custGeom>
            <a:avLst/>
            <a:gdLst>
              <a:gd name="T0" fmla="*/ 42 w 42"/>
              <a:gd name="T1" fmla="*/ 17 h 48"/>
              <a:gd name="T2" fmla="*/ 42 w 42"/>
              <a:gd name="T3" fmla="*/ 45 h 48"/>
              <a:gd name="T4" fmla="*/ 39 w 42"/>
              <a:gd name="T5" fmla="*/ 48 h 48"/>
              <a:gd name="T6" fmla="*/ 3 w 42"/>
              <a:gd name="T7" fmla="*/ 48 h 48"/>
              <a:gd name="T8" fmla="*/ 0 w 42"/>
              <a:gd name="T9" fmla="*/ 45 h 48"/>
              <a:gd name="T10" fmla="*/ 0 w 42"/>
              <a:gd name="T11" fmla="*/ 2 h 48"/>
              <a:gd name="T12" fmla="*/ 3 w 42"/>
              <a:gd name="T13" fmla="*/ 0 h 48"/>
              <a:gd name="T14" fmla="*/ 24 w 42"/>
              <a:gd name="T15" fmla="*/ 0 h 48"/>
              <a:gd name="T16" fmla="*/ 24 w 42"/>
              <a:gd name="T17" fmla="*/ 14 h 48"/>
              <a:gd name="T18" fmla="*/ 27 w 42"/>
              <a:gd name="T19" fmla="*/ 17 h 48"/>
              <a:gd name="T20" fmla="*/ 42 w 42"/>
              <a:gd name="T21" fmla="*/ 17 h 48"/>
              <a:gd name="T22" fmla="*/ 31 w 42"/>
              <a:gd name="T23" fmla="*/ 21 h 48"/>
              <a:gd name="T24" fmla="*/ 30 w 42"/>
              <a:gd name="T25" fmla="*/ 20 h 48"/>
              <a:gd name="T26" fmla="*/ 12 w 42"/>
              <a:gd name="T27" fmla="*/ 20 h 48"/>
              <a:gd name="T28" fmla="*/ 11 w 42"/>
              <a:gd name="T29" fmla="*/ 21 h 48"/>
              <a:gd name="T30" fmla="*/ 11 w 42"/>
              <a:gd name="T31" fmla="*/ 23 h 48"/>
              <a:gd name="T32" fmla="*/ 12 w 42"/>
              <a:gd name="T33" fmla="*/ 24 h 48"/>
              <a:gd name="T34" fmla="*/ 30 w 42"/>
              <a:gd name="T35" fmla="*/ 24 h 48"/>
              <a:gd name="T36" fmla="*/ 31 w 42"/>
              <a:gd name="T37" fmla="*/ 23 h 48"/>
              <a:gd name="T38" fmla="*/ 31 w 42"/>
              <a:gd name="T39" fmla="*/ 21 h 48"/>
              <a:gd name="T40" fmla="*/ 31 w 42"/>
              <a:gd name="T41" fmla="*/ 28 h 48"/>
              <a:gd name="T42" fmla="*/ 30 w 42"/>
              <a:gd name="T43" fmla="*/ 27 h 48"/>
              <a:gd name="T44" fmla="*/ 12 w 42"/>
              <a:gd name="T45" fmla="*/ 27 h 48"/>
              <a:gd name="T46" fmla="*/ 11 w 42"/>
              <a:gd name="T47" fmla="*/ 28 h 48"/>
              <a:gd name="T48" fmla="*/ 11 w 42"/>
              <a:gd name="T49" fmla="*/ 30 h 48"/>
              <a:gd name="T50" fmla="*/ 12 w 42"/>
              <a:gd name="T51" fmla="*/ 31 h 48"/>
              <a:gd name="T52" fmla="*/ 30 w 42"/>
              <a:gd name="T53" fmla="*/ 31 h 48"/>
              <a:gd name="T54" fmla="*/ 31 w 42"/>
              <a:gd name="T55" fmla="*/ 30 h 48"/>
              <a:gd name="T56" fmla="*/ 31 w 42"/>
              <a:gd name="T57" fmla="*/ 28 h 48"/>
              <a:gd name="T58" fmla="*/ 31 w 42"/>
              <a:gd name="T59" fmla="*/ 35 h 48"/>
              <a:gd name="T60" fmla="*/ 30 w 42"/>
              <a:gd name="T61" fmla="*/ 34 h 48"/>
              <a:gd name="T62" fmla="*/ 12 w 42"/>
              <a:gd name="T63" fmla="*/ 34 h 48"/>
              <a:gd name="T64" fmla="*/ 11 w 42"/>
              <a:gd name="T65" fmla="*/ 35 h 48"/>
              <a:gd name="T66" fmla="*/ 11 w 42"/>
              <a:gd name="T67" fmla="*/ 37 h 48"/>
              <a:gd name="T68" fmla="*/ 12 w 42"/>
              <a:gd name="T69" fmla="*/ 38 h 48"/>
              <a:gd name="T70" fmla="*/ 30 w 42"/>
              <a:gd name="T71" fmla="*/ 38 h 48"/>
              <a:gd name="T72" fmla="*/ 31 w 42"/>
              <a:gd name="T73" fmla="*/ 37 h 48"/>
              <a:gd name="T74" fmla="*/ 31 w 42"/>
              <a:gd name="T75" fmla="*/ 35 h 48"/>
              <a:gd name="T76" fmla="*/ 40 w 42"/>
              <a:gd name="T77" fmla="*/ 14 h 48"/>
              <a:gd name="T78" fmla="*/ 28 w 42"/>
              <a:gd name="T79" fmla="*/ 14 h 48"/>
              <a:gd name="T80" fmla="*/ 28 w 42"/>
              <a:gd name="T81" fmla="*/ 1 h 48"/>
              <a:gd name="T82" fmla="*/ 29 w 42"/>
              <a:gd name="T83" fmla="*/ 2 h 48"/>
              <a:gd name="T84" fmla="*/ 40 w 42"/>
              <a:gd name="T85" fmla="*/ 13 h 48"/>
              <a:gd name="T86" fmla="*/ 40 w 42"/>
              <a:gd name="T87" fmla="*/ 1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2" h="48">
                <a:moveTo>
                  <a:pt x="42" y="17"/>
                </a:moveTo>
                <a:cubicBezTo>
                  <a:pt x="42" y="45"/>
                  <a:pt x="42" y="45"/>
                  <a:pt x="42" y="45"/>
                </a:cubicBezTo>
                <a:cubicBezTo>
                  <a:pt x="42" y="47"/>
                  <a:pt x="40" y="48"/>
                  <a:pt x="39" y="48"/>
                </a:cubicBezTo>
                <a:cubicBezTo>
                  <a:pt x="3" y="48"/>
                  <a:pt x="3" y="48"/>
                  <a:pt x="3" y="48"/>
                </a:cubicBezTo>
                <a:cubicBezTo>
                  <a:pt x="2" y="48"/>
                  <a:pt x="0" y="47"/>
                  <a:pt x="0" y="45"/>
                </a:cubicBezTo>
                <a:cubicBezTo>
                  <a:pt x="0" y="2"/>
                  <a:pt x="0" y="2"/>
                  <a:pt x="0" y="2"/>
                </a:cubicBezTo>
                <a:cubicBezTo>
                  <a:pt x="0" y="1"/>
                  <a:pt x="2" y="0"/>
                  <a:pt x="3" y="0"/>
                </a:cubicBezTo>
                <a:cubicBezTo>
                  <a:pt x="24" y="0"/>
                  <a:pt x="24" y="0"/>
                  <a:pt x="24" y="0"/>
                </a:cubicBezTo>
                <a:cubicBezTo>
                  <a:pt x="24" y="14"/>
                  <a:pt x="24" y="14"/>
                  <a:pt x="24" y="14"/>
                </a:cubicBezTo>
                <a:cubicBezTo>
                  <a:pt x="24" y="16"/>
                  <a:pt x="26" y="17"/>
                  <a:pt x="27" y="17"/>
                </a:cubicBezTo>
                <a:lnTo>
                  <a:pt x="42" y="17"/>
                </a:lnTo>
                <a:close/>
                <a:moveTo>
                  <a:pt x="31" y="21"/>
                </a:moveTo>
                <a:cubicBezTo>
                  <a:pt x="31" y="21"/>
                  <a:pt x="31" y="20"/>
                  <a:pt x="30" y="20"/>
                </a:cubicBezTo>
                <a:cubicBezTo>
                  <a:pt x="12" y="20"/>
                  <a:pt x="12" y="20"/>
                  <a:pt x="12" y="20"/>
                </a:cubicBezTo>
                <a:cubicBezTo>
                  <a:pt x="11" y="20"/>
                  <a:pt x="11" y="21"/>
                  <a:pt x="11" y="21"/>
                </a:cubicBezTo>
                <a:cubicBezTo>
                  <a:pt x="11" y="23"/>
                  <a:pt x="11" y="23"/>
                  <a:pt x="11" y="23"/>
                </a:cubicBezTo>
                <a:cubicBezTo>
                  <a:pt x="11" y="24"/>
                  <a:pt x="11" y="24"/>
                  <a:pt x="12" y="24"/>
                </a:cubicBezTo>
                <a:cubicBezTo>
                  <a:pt x="30" y="24"/>
                  <a:pt x="30" y="24"/>
                  <a:pt x="30" y="24"/>
                </a:cubicBezTo>
                <a:cubicBezTo>
                  <a:pt x="31" y="24"/>
                  <a:pt x="31" y="24"/>
                  <a:pt x="31" y="23"/>
                </a:cubicBezTo>
                <a:lnTo>
                  <a:pt x="31" y="21"/>
                </a:lnTo>
                <a:close/>
                <a:moveTo>
                  <a:pt x="31" y="28"/>
                </a:moveTo>
                <a:cubicBezTo>
                  <a:pt x="31" y="28"/>
                  <a:pt x="31" y="27"/>
                  <a:pt x="30" y="27"/>
                </a:cubicBezTo>
                <a:cubicBezTo>
                  <a:pt x="12" y="27"/>
                  <a:pt x="12" y="27"/>
                  <a:pt x="12" y="27"/>
                </a:cubicBezTo>
                <a:cubicBezTo>
                  <a:pt x="11" y="27"/>
                  <a:pt x="11" y="28"/>
                  <a:pt x="11" y="28"/>
                </a:cubicBezTo>
                <a:cubicBezTo>
                  <a:pt x="11" y="30"/>
                  <a:pt x="11" y="30"/>
                  <a:pt x="11" y="30"/>
                </a:cubicBezTo>
                <a:cubicBezTo>
                  <a:pt x="11" y="30"/>
                  <a:pt x="11" y="31"/>
                  <a:pt x="12" y="31"/>
                </a:cubicBezTo>
                <a:cubicBezTo>
                  <a:pt x="30" y="31"/>
                  <a:pt x="30" y="31"/>
                  <a:pt x="30" y="31"/>
                </a:cubicBezTo>
                <a:cubicBezTo>
                  <a:pt x="31" y="31"/>
                  <a:pt x="31" y="30"/>
                  <a:pt x="31" y="30"/>
                </a:cubicBezTo>
                <a:lnTo>
                  <a:pt x="31" y="28"/>
                </a:lnTo>
                <a:close/>
                <a:moveTo>
                  <a:pt x="31" y="35"/>
                </a:moveTo>
                <a:cubicBezTo>
                  <a:pt x="31" y="35"/>
                  <a:pt x="31" y="34"/>
                  <a:pt x="30" y="34"/>
                </a:cubicBezTo>
                <a:cubicBezTo>
                  <a:pt x="12" y="34"/>
                  <a:pt x="12" y="34"/>
                  <a:pt x="12" y="34"/>
                </a:cubicBezTo>
                <a:cubicBezTo>
                  <a:pt x="11" y="34"/>
                  <a:pt x="11" y="35"/>
                  <a:pt x="11" y="35"/>
                </a:cubicBezTo>
                <a:cubicBezTo>
                  <a:pt x="11" y="37"/>
                  <a:pt x="11" y="37"/>
                  <a:pt x="11" y="37"/>
                </a:cubicBezTo>
                <a:cubicBezTo>
                  <a:pt x="11" y="37"/>
                  <a:pt x="11" y="38"/>
                  <a:pt x="12" y="38"/>
                </a:cubicBezTo>
                <a:cubicBezTo>
                  <a:pt x="30" y="38"/>
                  <a:pt x="30" y="38"/>
                  <a:pt x="30" y="38"/>
                </a:cubicBezTo>
                <a:cubicBezTo>
                  <a:pt x="31" y="38"/>
                  <a:pt x="31" y="37"/>
                  <a:pt x="31" y="37"/>
                </a:cubicBezTo>
                <a:lnTo>
                  <a:pt x="31" y="35"/>
                </a:lnTo>
                <a:close/>
                <a:moveTo>
                  <a:pt x="40" y="14"/>
                </a:moveTo>
                <a:cubicBezTo>
                  <a:pt x="28" y="14"/>
                  <a:pt x="28" y="14"/>
                  <a:pt x="28" y="14"/>
                </a:cubicBezTo>
                <a:cubicBezTo>
                  <a:pt x="28" y="1"/>
                  <a:pt x="28" y="1"/>
                  <a:pt x="28" y="1"/>
                </a:cubicBezTo>
                <a:cubicBezTo>
                  <a:pt x="28" y="1"/>
                  <a:pt x="29" y="1"/>
                  <a:pt x="29" y="2"/>
                </a:cubicBezTo>
                <a:cubicBezTo>
                  <a:pt x="40" y="13"/>
                  <a:pt x="40" y="13"/>
                  <a:pt x="40" y="13"/>
                </a:cubicBezTo>
                <a:cubicBezTo>
                  <a:pt x="40" y="13"/>
                  <a:pt x="40" y="13"/>
                  <a:pt x="40"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36"/>
          <p:cNvSpPr>
            <a:spLocks noChangeAspect="1" noEditPoints="1"/>
          </p:cNvSpPr>
          <p:nvPr/>
        </p:nvSpPr>
        <p:spPr bwMode="auto">
          <a:xfrm>
            <a:off x="4267200" y="2438400"/>
            <a:ext cx="793017" cy="640080"/>
          </a:xfrm>
          <a:custGeom>
            <a:avLst/>
            <a:gdLst>
              <a:gd name="T0" fmla="*/ 59 w 59"/>
              <a:gd name="T1" fmla="*/ 38 h 48"/>
              <a:gd name="T2" fmla="*/ 57 w 59"/>
              <a:gd name="T3" fmla="*/ 42 h 48"/>
              <a:gd name="T4" fmla="*/ 45 w 59"/>
              <a:gd name="T5" fmla="*/ 48 h 48"/>
              <a:gd name="T6" fmla="*/ 43 w 59"/>
              <a:gd name="T7" fmla="*/ 48 h 48"/>
              <a:gd name="T8" fmla="*/ 42 w 59"/>
              <a:gd name="T9" fmla="*/ 48 h 48"/>
              <a:gd name="T10" fmla="*/ 30 w 59"/>
              <a:gd name="T11" fmla="*/ 42 h 48"/>
              <a:gd name="T12" fmla="*/ 29 w 59"/>
              <a:gd name="T13" fmla="*/ 41 h 48"/>
              <a:gd name="T14" fmla="*/ 29 w 59"/>
              <a:gd name="T15" fmla="*/ 42 h 48"/>
              <a:gd name="T16" fmla="*/ 17 w 59"/>
              <a:gd name="T17" fmla="*/ 48 h 48"/>
              <a:gd name="T18" fmla="*/ 16 w 59"/>
              <a:gd name="T19" fmla="*/ 48 h 48"/>
              <a:gd name="T20" fmla="*/ 14 w 59"/>
              <a:gd name="T21" fmla="*/ 48 h 48"/>
              <a:gd name="T22" fmla="*/ 2 w 59"/>
              <a:gd name="T23" fmla="*/ 42 h 48"/>
              <a:gd name="T24" fmla="*/ 0 w 59"/>
              <a:gd name="T25" fmla="*/ 38 h 48"/>
              <a:gd name="T26" fmla="*/ 0 w 59"/>
              <a:gd name="T27" fmla="*/ 27 h 48"/>
              <a:gd name="T28" fmla="*/ 2 w 59"/>
              <a:gd name="T29" fmla="*/ 24 h 48"/>
              <a:gd name="T30" fmla="*/ 14 w 59"/>
              <a:gd name="T31" fmla="*/ 19 h 48"/>
              <a:gd name="T32" fmla="*/ 14 w 59"/>
              <a:gd name="T33" fmla="*/ 8 h 48"/>
              <a:gd name="T34" fmla="*/ 16 w 59"/>
              <a:gd name="T35" fmla="*/ 5 h 48"/>
              <a:gd name="T36" fmla="*/ 28 w 59"/>
              <a:gd name="T37" fmla="*/ 0 h 48"/>
              <a:gd name="T38" fmla="*/ 29 w 59"/>
              <a:gd name="T39" fmla="*/ 0 h 48"/>
              <a:gd name="T40" fmla="*/ 31 w 59"/>
              <a:gd name="T41" fmla="*/ 0 h 48"/>
              <a:gd name="T42" fmla="*/ 43 w 59"/>
              <a:gd name="T43" fmla="*/ 5 h 48"/>
              <a:gd name="T44" fmla="*/ 45 w 59"/>
              <a:gd name="T45" fmla="*/ 8 h 48"/>
              <a:gd name="T46" fmla="*/ 45 w 59"/>
              <a:gd name="T47" fmla="*/ 19 h 48"/>
              <a:gd name="T48" fmla="*/ 56 w 59"/>
              <a:gd name="T49" fmla="*/ 24 h 48"/>
              <a:gd name="T50" fmla="*/ 59 w 59"/>
              <a:gd name="T51" fmla="*/ 27 h 48"/>
              <a:gd name="T52" fmla="*/ 59 w 59"/>
              <a:gd name="T53" fmla="*/ 38 h 48"/>
              <a:gd name="T54" fmla="*/ 26 w 59"/>
              <a:gd name="T55" fmla="*/ 27 h 48"/>
              <a:gd name="T56" fmla="*/ 16 w 59"/>
              <a:gd name="T57" fmla="*/ 22 h 48"/>
              <a:gd name="T58" fmla="*/ 5 w 59"/>
              <a:gd name="T59" fmla="*/ 27 h 48"/>
              <a:gd name="T60" fmla="*/ 16 w 59"/>
              <a:gd name="T61" fmla="*/ 31 h 48"/>
              <a:gd name="T62" fmla="*/ 26 w 59"/>
              <a:gd name="T63" fmla="*/ 27 h 48"/>
              <a:gd name="T64" fmla="*/ 28 w 59"/>
              <a:gd name="T65" fmla="*/ 38 h 48"/>
              <a:gd name="T66" fmla="*/ 28 w 59"/>
              <a:gd name="T67" fmla="*/ 30 h 48"/>
              <a:gd name="T68" fmla="*/ 17 w 59"/>
              <a:gd name="T69" fmla="*/ 34 h 48"/>
              <a:gd name="T70" fmla="*/ 17 w 59"/>
              <a:gd name="T71" fmla="*/ 44 h 48"/>
              <a:gd name="T72" fmla="*/ 28 w 59"/>
              <a:gd name="T73" fmla="*/ 38 h 48"/>
              <a:gd name="T74" fmla="*/ 41 w 59"/>
              <a:gd name="T75" fmla="*/ 8 h 48"/>
              <a:gd name="T76" fmla="*/ 29 w 59"/>
              <a:gd name="T77" fmla="*/ 3 h 48"/>
              <a:gd name="T78" fmla="*/ 18 w 59"/>
              <a:gd name="T79" fmla="*/ 8 h 48"/>
              <a:gd name="T80" fmla="*/ 29 w 59"/>
              <a:gd name="T81" fmla="*/ 13 h 48"/>
              <a:gd name="T82" fmla="*/ 41 w 59"/>
              <a:gd name="T83" fmla="*/ 8 h 48"/>
              <a:gd name="T84" fmla="*/ 41 w 59"/>
              <a:gd name="T85" fmla="*/ 19 h 48"/>
              <a:gd name="T86" fmla="*/ 41 w 59"/>
              <a:gd name="T87" fmla="*/ 12 h 48"/>
              <a:gd name="T88" fmla="*/ 31 w 59"/>
              <a:gd name="T89" fmla="*/ 16 h 48"/>
              <a:gd name="T90" fmla="*/ 31 w 59"/>
              <a:gd name="T91" fmla="*/ 24 h 48"/>
              <a:gd name="T92" fmla="*/ 41 w 59"/>
              <a:gd name="T93" fmla="*/ 19 h 48"/>
              <a:gd name="T94" fmla="*/ 54 w 59"/>
              <a:gd name="T95" fmla="*/ 27 h 48"/>
              <a:gd name="T96" fmla="*/ 43 w 59"/>
              <a:gd name="T97" fmla="*/ 22 h 48"/>
              <a:gd name="T98" fmla="*/ 32 w 59"/>
              <a:gd name="T99" fmla="*/ 27 h 48"/>
              <a:gd name="T100" fmla="*/ 43 w 59"/>
              <a:gd name="T101" fmla="*/ 31 h 48"/>
              <a:gd name="T102" fmla="*/ 54 w 59"/>
              <a:gd name="T103" fmla="*/ 27 h 48"/>
              <a:gd name="T104" fmla="*/ 55 w 59"/>
              <a:gd name="T105" fmla="*/ 38 h 48"/>
              <a:gd name="T106" fmla="*/ 55 w 59"/>
              <a:gd name="T107" fmla="*/ 30 h 48"/>
              <a:gd name="T108" fmla="*/ 45 w 59"/>
              <a:gd name="T109" fmla="*/ 34 h 48"/>
              <a:gd name="T110" fmla="*/ 45 w 59"/>
              <a:gd name="T111" fmla="*/ 44 h 48"/>
              <a:gd name="T112" fmla="*/ 55 w 59"/>
              <a:gd name="T113"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48">
                <a:moveTo>
                  <a:pt x="59" y="38"/>
                </a:moveTo>
                <a:cubicBezTo>
                  <a:pt x="59" y="40"/>
                  <a:pt x="58" y="41"/>
                  <a:pt x="57" y="42"/>
                </a:cubicBezTo>
                <a:cubicBezTo>
                  <a:pt x="45" y="48"/>
                  <a:pt x="45" y="48"/>
                  <a:pt x="45" y="48"/>
                </a:cubicBezTo>
                <a:cubicBezTo>
                  <a:pt x="44" y="48"/>
                  <a:pt x="44" y="48"/>
                  <a:pt x="43" y="48"/>
                </a:cubicBezTo>
                <a:cubicBezTo>
                  <a:pt x="43" y="48"/>
                  <a:pt x="42" y="48"/>
                  <a:pt x="42" y="48"/>
                </a:cubicBezTo>
                <a:cubicBezTo>
                  <a:pt x="30" y="42"/>
                  <a:pt x="30" y="42"/>
                  <a:pt x="30" y="42"/>
                </a:cubicBezTo>
                <a:cubicBezTo>
                  <a:pt x="29" y="42"/>
                  <a:pt x="29" y="41"/>
                  <a:pt x="29" y="41"/>
                </a:cubicBezTo>
                <a:cubicBezTo>
                  <a:pt x="29" y="41"/>
                  <a:pt x="29" y="42"/>
                  <a:pt x="29" y="42"/>
                </a:cubicBezTo>
                <a:cubicBezTo>
                  <a:pt x="17" y="48"/>
                  <a:pt x="17" y="48"/>
                  <a:pt x="17" y="48"/>
                </a:cubicBezTo>
                <a:cubicBezTo>
                  <a:pt x="17" y="48"/>
                  <a:pt x="16" y="48"/>
                  <a:pt x="16" y="48"/>
                </a:cubicBezTo>
                <a:cubicBezTo>
                  <a:pt x="15" y="48"/>
                  <a:pt x="15" y="48"/>
                  <a:pt x="14" y="48"/>
                </a:cubicBezTo>
                <a:cubicBezTo>
                  <a:pt x="2" y="42"/>
                  <a:pt x="2" y="42"/>
                  <a:pt x="2" y="42"/>
                </a:cubicBezTo>
                <a:cubicBezTo>
                  <a:pt x="1" y="41"/>
                  <a:pt x="0" y="40"/>
                  <a:pt x="0" y="38"/>
                </a:cubicBezTo>
                <a:cubicBezTo>
                  <a:pt x="0" y="27"/>
                  <a:pt x="0" y="27"/>
                  <a:pt x="0" y="27"/>
                </a:cubicBezTo>
                <a:cubicBezTo>
                  <a:pt x="0" y="26"/>
                  <a:pt x="1" y="25"/>
                  <a:pt x="2" y="24"/>
                </a:cubicBezTo>
                <a:cubicBezTo>
                  <a:pt x="14" y="19"/>
                  <a:pt x="14" y="19"/>
                  <a:pt x="14" y="19"/>
                </a:cubicBezTo>
                <a:cubicBezTo>
                  <a:pt x="14" y="8"/>
                  <a:pt x="14" y="8"/>
                  <a:pt x="14" y="8"/>
                </a:cubicBezTo>
                <a:cubicBezTo>
                  <a:pt x="14" y="7"/>
                  <a:pt x="15" y="6"/>
                  <a:pt x="16" y="5"/>
                </a:cubicBezTo>
                <a:cubicBezTo>
                  <a:pt x="28" y="0"/>
                  <a:pt x="28" y="0"/>
                  <a:pt x="28" y="0"/>
                </a:cubicBezTo>
                <a:cubicBezTo>
                  <a:pt x="28" y="0"/>
                  <a:pt x="29" y="0"/>
                  <a:pt x="29" y="0"/>
                </a:cubicBezTo>
                <a:cubicBezTo>
                  <a:pt x="30" y="0"/>
                  <a:pt x="30" y="0"/>
                  <a:pt x="31" y="0"/>
                </a:cubicBezTo>
                <a:cubicBezTo>
                  <a:pt x="43" y="5"/>
                  <a:pt x="43" y="5"/>
                  <a:pt x="43" y="5"/>
                </a:cubicBezTo>
                <a:cubicBezTo>
                  <a:pt x="44" y="6"/>
                  <a:pt x="45" y="7"/>
                  <a:pt x="45" y="8"/>
                </a:cubicBezTo>
                <a:cubicBezTo>
                  <a:pt x="45" y="19"/>
                  <a:pt x="45" y="19"/>
                  <a:pt x="45" y="19"/>
                </a:cubicBezTo>
                <a:cubicBezTo>
                  <a:pt x="56" y="24"/>
                  <a:pt x="56" y="24"/>
                  <a:pt x="56" y="24"/>
                </a:cubicBezTo>
                <a:cubicBezTo>
                  <a:pt x="58" y="25"/>
                  <a:pt x="59" y="26"/>
                  <a:pt x="59" y="27"/>
                </a:cubicBezTo>
                <a:lnTo>
                  <a:pt x="59" y="38"/>
                </a:lnTo>
                <a:close/>
                <a:moveTo>
                  <a:pt x="26" y="27"/>
                </a:moveTo>
                <a:cubicBezTo>
                  <a:pt x="16" y="22"/>
                  <a:pt x="16" y="22"/>
                  <a:pt x="16" y="22"/>
                </a:cubicBezTo>
                <a:cubicBezTo>
                  <a:pt x="5" y="27"/>
                  <a:pt x="5" y="27"/>
                  <a:pt x="5" y="27"/>
                </a:cubicBezTo>
                <a:cubicBezTo>
                  <a:pt x="16" y="31"/>
                  <a:pt x="16" y="31"/>
                  <a:pt x="16" y="31"/>
                </a:cubicBezTo>
                <a:lnTo>
                  <a:pt x="26" y="27"/>
                </a:lnTo>
                <a:close/>
                <a:moveTo>
                  <a:pt x="28" y="38"/>
                </a:moveTo>
                <a:cubicBezTo>
                  <a:pt x="28" y="30"/>
                  <a:pt x="28" y="30"/>
                  <a:pt x="28" y="30"/>
                </a:cubicBezTo>
                <a:cubicBezTo>
                  <a:pt x="17" y="34"/>
                  <a:pt x="17" y="34"/>
                  <a:pt x="17" y="34"/>
                </a:cubicBezTo>
                <a:cubicBezTo>
                  <a:pt x="17" y="44"/>
                  <a:pt x="17" y="44"/>
                  <a:pt x="17" y="44"/>
                </a:cubicBezTo>
                <a:lnTo>
                  <a:pt x="28" y="38"/>
                </a:lnTo>
                <a:close/>
                <a:moveTo>
                  <a:pt x="41" y="8"/>
                </a:moveTo>
                <a:cubicBezTo>
                  <a:pt x="29" y="3"/>
                  <a:pt x="29" y="3"/>
                  <a:pt x="29" y="3"/>
                </a:cubicBezTo>
                <a:cubicBezTo>
                  <a:pt x="18" y="8"/>
                  <a:pt x="18" y="8"/>
                  <a:pt x="18" y="8"/>
                </a:cubicBezTo>
                <a:cubicBezTo>
                  <a:pt x="29" y="13"/>
                  <a:pt x="29" y="13"/>
                  <a:pt x="29" y="13"/>
                </a:cubicBezTo>
                <a:lnTo>
                  <a:pt x="41" y="8"/>
                </a:lnTo>
                <a:close/>
                <a:moveTo>
                  <a:pt x="41" y="19"/>
                </a:moveTo>
                <a:cubicBezTo>
                  <a:pt x="41" y="12"/>
                  <a:pt x="41" y="12"/>
                  <a:pt x="41" y="12"/>
                </a:cubicBezTo>
                <a:cubicBezTo>
                  <a:pt x="31" y="16"/>
                  <a:pt x="31" y="16"/>
                  <a:pt x="31" y="16"/>
                </a:cubicBezTo>
                <a:cubicBezTo>
                  <a:pt x="31" y="24"/>
                  <a:pt x="31" y="24"/>
                  <a:pt x="31" y="24"/>
                </a:cubicBezTo>
                <a:lnTo>
                  <a:pt x="41" y="19"/>
                </a:lnTo>
                <a:close/>
                <a:moveTo>
                  <a:pt x="54" y="27"/>
                </a:moveTo>
                <a:cubicBezTo>
                  <a:pt x="43" y="22"/>
                  <a:pt x="43" y="22"/>
                  <a:pt x="43" y="22"/>
                </a:cubicBezTo>
                <a:cubicBezTo>
                  <a:pt x="32" y="27"/>
                  <a:pt x="32" y="27"/>
                  <a:pt x="32" y="27"/>
                </a:cubicBezTo>
                <a:cubicBezTo>
                  <a:pt x="43" y="31"/>
                  <a:pt x="43" y="31"/>
                  <a:pt x="43" y="31"/>
                </a:cubicBezTo>
                <a:lnTo>
                  <a:pt x="54" y="27"/>
                </a:lnTo>
                <a:close/>
                <a:moveTo>
                  <a:pt x="55" y="38"/>
                </a:moveTo>
                <a:cubicBezTo>
                  <a:pt x="55" y="30"/>
                  <a:pt x="55" y="30"/>
                  <a:pt x="55" y="30"/>
                </a:cubicBezTo>
                <a:cubicBezTo>
                  <a:pt x="45" y="34"/>
                  <a:pt x="45" y="34"/>
                  <a:pt x="45" y="34"/>
                </a:cubicBezTo>
                <a:cubicBezTo>
                  <a:pt x="45" y="44"/>
                  <a:pt x="45" y="44"/>
                  <a:pt x="45" y="44"/>
                </a:cubicBezTo>
                <a:lnTo>
                  <a:pt x="55" y="3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20"/>
          <p:cNvSpPr>
            <a:spLocks noChangeAspect="1" noEditPoints="1"/>
          </p:cNvSpPr>
          <p:nvPr/>
        </p:nvSpPr>
        <p:spPr bwMode="auto">
          <a:xfrm>
            <a:off x="7315200" y="2438400"/>
            <a:ext cx="640080" cy="640080"/>
          </a:xfrm>
          <a:custGeom>
            <a:avLst/>
            <a:gdLst>
              <a:gd name="T0" fmla="*/ 8 w 44"/>
              <a:gd name="T1" fmla="*/ 43 h 44"/>
              <a:gd name="T2" fmla="*/ 6 w 44"/>
              <a:gd name="T3" fmla="*/ 44 h 44"/>
              <a:gd name="T4" fmla="*/ 4 w 44"/>
              <a:gd name="T5" fmla="*/ 43 h 44"/>
              <a:gd name="T6" fmla="*/ 1 w 44"/>
              <a:gd name="T7" fmla="*/ 40 h 44"/>
              <a:gd name="T8" fmla="*/ 0 w 44"/>
              <a:gd name="T9" fmla="*/ 37 h 44"/>
              <a:gd name="T10" fmla="*/ 1 w 44"/>
              <a:gd name="T11" fmla="*/ 35 h 44"/>
              <a:gd name="T12" fmla="*/ 19 w 44"/>
              <a:gd name="T13" fmla="*/ 17 h 44"/>
              <a:gd name="T14" fmla="*/ 27 w 44"/>
              <a:gd name="T15" fmla="*/ 24 h 44"/>
              <a:gd name="T16" fmla="*/ 8 w 44"/>
              <a:gd name="T17" fmla="*/ 43 h 44"/>
              <a:gd name="T18" fmla="*/ 8 w 44"/>
              <a:gd name="T19" fmla="*/ 34 h 44"/>
              <a:gd name="T20" fmla="*/ 6 w 44"/>
              <a:gd name="T21" fmla="*/ 36 h 44"/>
              <a:gd name="T22" fmla="*/ 8 w 44"/>
              <a:gd name="T23" fmla="*/ 37 h 44"/>
              <a:gd name="T24" fmla="*/ 9 w 44"/>
              <a:gd name="T25" fmla="*/ 36 h 44"/>
              <a:gd name="T26" fmla="*/ 8 w 44"/>
              <a:gd name="T27" fmla="*/ 34 h 44"/>
              <a:gd name="T28" fmla="*/ 43 w 44"/>
              <a:gd name="T29" fmla="*/ 16 h 44"/>
              <a:gd name="T30" fmla="*/ 32 w 44"/>
              <a:gd name="T31" fmla="*/ 24 h 44"/>
              <a:gd name="T32" fmla="*/ 20 w 44"/>
              <a:gd name="T33" fmla="*/ 12 h 44"/>
              <a:gd name="T34" fmla="*/ 32 w 44"/>
              <a:gd name="T35" fmla="*/ 0 h 44"/>
              <a:gd name="T36" fmla="*/ 38 w 44"/>
              <a:gd name="T37" fmla="*/ 1 h 44"/>
              <a:gd name="T38" fmla="*/ 38 w 44"/>
              <a:gd name="T39" fmla="*/ 2 h 44"/>
              <a:gd name="T40" fmla="*/ 38 w 44"/>
              <a:gd name="T41" fmla="*/ 3 h 44"/>
              <a:gd name="T42" fmla="*/ 30 w 44"/>
              <a:gd name="T43" fmla="*/ 7 h 44"/>
              <a:gd name="T44" fmla="*/ 30 w 44"/>
              <a:gd name="T45" fmla="*/ 13 h 44"/>
              <a:gd name="T46" fmla="*/ 35 w 44"/>
              <a:gd name="T47" fmla="*/ 16 h 44"/>
              <a:gd name="T48" fmla="*/ 43 w 44"/>
              <a:gd name="T49" fmla="*/ 12 h 44"/>
              <a:gd name="T50" fmla="*/ 44 w 44"/>
              <a:gd name="T51" fmla="*/ 13 h 44"/>
              <a:gd name="T52" fmla="*/ 43 w 44"/>
              <a:gd name="T53"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 h="44">
                <a:moveTo>
                  <a:pt x="8" y="43"/>
                </a:moveTo>
                <a:cubicBezTo>
                  <a:pt x="8" y="43"/>
                  <a:pt x="7" y="44"/>
                  <a:pt x="6" y="44"/>
                </a:cubicBezTo>
                <a:cubicBezTo>
                  <a:pt x="5" y="44"/>
                  <a:pt x="4" y="43"/>
                  <a:pt x="4" y="43"/>
                </a:cubicBezTo>
                <a:cubicBezTo>
                  <a:pt x="1" y="40"/>
                  <a:pt x="1" y="40"/>
                  <a:pt x="1" y="40"/>
                </a:cubicBezTo>
                <a:cubicBezTo>
                  <a:pt x="0" y="39"/>
                  <a:pt x="0" y="38"/>
                  <a:pt x="0" y="37"/>
                </a:cubicBezTo>
                <a:cubicBezTo>
                  <a:pt x="0" y="37"/>
                  <a:pt x="0" y="36"/>
                  <a:pt x="1" y="35"/>
                </a:cubicBezTo>
                <a:cubicBezTo>
                  <a:pt x="19" y="17"/>
                  <a:pt x="19" y="17"/>
                  <a:pt x="19" y="17"/>
                </a:cubicBezTo>
                <a:cubicBezTo>
                  <a:pt x="20" y="20"/>
                  <a:pt x="23" y="23"/>
                  <a:pt x="27" y="24"/>
                </a:cubicBezTo>
                <a:lnTo>
                  <a:pt x="8" y="43"/>
                </a:lnTo>
                <a:close/>
                <a:moveTo>
                  <a:pt x="8" y="34"/>
                </a:moveTo>
                <a:cubicBezTo>
                  <a:pt x="7" y="34"/>
                  <a:pt x="6" y="35"/>
                  <a:pt x="6" y="36"/>
                </a:cubicBezTo>
                <a:cubicBezTo>
                  <a:pt x="6" y="37"/>
                  <a:pt x="7" y="37"/>
                  <a:pt x="8" y="37"/>
                </a:cubicBezTo>
                <a:cubicBezTo>
                  <a:pt x="9" y="37"/>
                  <a:pt x="9" y="37"/>
                  <a:pt x="9" y="36"/>
                </a:cubicBezTo>
                <a:cubicBezTo>
                  <a:pt x="9" y="35"/>
                  <a:pt x="9" y="34"/>
                  <a:pt x="8" y="34"/>
                </a:cubicBezTo>
                <a:close/>
                <a:moveTo>
                  <a:pt x="43" y="16"/>
                </a:moveTo>
                <a:cubicBezTo>
                  <a:pt x="41" y="20"/>
                  <a:pt x="37" y="24"/>
                  <a:pt x="32" y="24"/>
                </a:cubicBezTo>
                <a:cubicBezTo>
                  <a:pt x="25" y="24"/>
                  <a:pt x="20" y="18"/>
                  <a:pt x="20" y="12"/>
                </a:cubicBezTo>
                <a:cubicBezTo>
                  <a:pt x="20" y="5"/>
                  <a:pt x="25" y="0"/>
                  <a:pt x="32" y="0"/>
                </a:cubicBezTo>
                <a:cubicBezTo>
                  <a:pt x="34" y="0"/>
                  <a:pt x="36" y="0"/>
                  <a:pt x="38" y="1"/>
                </a:cubicBezTo>
                <a:cubicBezTo>
                  <a:pt x="38" y="2"/>
                  <a:pt x="38" y="2"/>
                  <a:pt x="38" y="2"/>
                </a:cubicBezTo>
                <a:cubicBezTo>
                  <a:pt x="38" y="2"/>
                  <a:pt x="38" y="3"/>
                  <a:pt x="38" y="3"/>
                </a:cubicBezTo>
                <a:cubicBezTo>
                  <a:pt x="30" y="7"/>
                  <a:pt x="30" y="7"/>
                  <a:pt x="30" y="7"/>
                </a:cubicBezTo>
                <a:cubicBezTo>
                  <a:pt x="30" y="13"/>
                  <a:pt x="30" y="13"/>
                  <a:pt x="30" y="13"/>
                </a:cubicBezTo>
                <a:cubicBezTo>
                  <a:pt x="35" y="16"/>
                  <a:pt x="35" y="16"/>
                  <a:pt x="35" y="16"/>
                </a:cubicBezTo>
                <a:cubicBezTo>
                  <a:pt x="36" y="16"/>
                  <a:pt x="42" y="12"/>
                  <a:pt x="43" y="12"/>
                </a:cubicBezTo>
                <a:cubicBezTo>
                  <a:pt x="43" y="12"/>
                  <a:pt x="44" y="12"/>
                  <a:pt x="44" y="13"/>
                </a:cubicBezTo>
                <a:cubicBezTo>
                  <a:pt x="44" y="14"/>
                  <a:pt x="43" y="15"/>
                  <a:pt x="43" y="16"/>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288"/>
          <p:cNvSpPr>
            <a:spLocks noChangeAspect="1" noEditPoints="1"/>
          </p:cNvSpPr>
          <p:nvPr/>
        </p:nvSpPr>
        <p:spPr bwMode="auto">
          <a:xfrm>
            <a:off x="10448221" y="2438400"/>
            <a:ext cx="600779" cy="640080"/>
          </a:xfrm>
          <a:custGeom>
            <a:avLst/>
            <a:gdLst>
              <a:gd name="T0" fmla="*/ 45 w 45"/>
              <a:gd name="T1" fmla="*/ 32 h 48"/>
              <a:gd name="T2" fmla="*/ 37 w 45"/>
              <a:gd name="T3" fmla="*/ 35 h 48"/>
              <a:gd name="T4" fmla="*/ 37 w 45"/>
              <a:gd name="T5" fmla="*/ 43 h 48"/>
              <a:gd name="T6" fmla="*/ 37 w 45"/>
              <a:gd name="T7" fmla="*/ 44 h 48"/>
              <a:gd name="T8" fmla="*/ 36 w 45"/>
              <a:gd name="T9" fmla="*/ 44 h 48"/>
              <a:gd name="T10" fmla="*/ 28 w 45"/>
              <a:gd name="T11" fmla="*/ 41 h 48"/>
              <a:gd name="T12" fmla="*/ 23 w 45"/>
              <a:gd name="T13" fmla="*/ 48 h 48"/>
              <a:gd name="T14" fmla="*/ 23 w 45"/>
              <a:gd name="T15" fmla="*/ 48 h 48"/>
              <a:gd name="T16" fmla="*/ 22 w 45"/>
              <a:gd name="T17" fmla="*/ 48 h 48"/>
              <a:gd name="T18" fmla="*/ 17 w 45"/>
              <a:gd name="T19" fmla="*/ 41 h 48"/>
              <a:gd name="T20" fmla="*/ 9 w 45"/>
              <a:gd name="T21" fmla="*/ 44 h 48"/>
              <a:gd name="T22" fmla="*/ 8 w 45"/>
              <a:gd name="T23" fmla="*/ 44 h 48"/>
              <a:gd name="T24" fmla="*/ 8 w 45"/>
              <a:gd name="T25" fmla="*/ 43 h 48"/>
              <a:gd name="T26" fmla="*/ 8 w 45"/>
              <a:gd name="T27" fmla="*/ 35 h 48"/>
              <a:gd name="T28" fmla="*/ 0 w 45"/>
              <a:gd name="T29" fmla="*/ 32 h 48"/>
              <a:gd name="T30" fmla="*/ 0 w 45"/>
              <a:gd name="T31" fmla="*/ 32 h 48"/>
              <a:gd name="T32" fmla="*/ 0 w 45"/>
              <a:gd name="T33" fmla="*/ 31 h 48"/>
              <a:gd name="T34" fmla="*/ 5 w 45"/>
              <a:gd name="T35" fmla="*/ 24 h 48"/>
              <a:gd name="T36" fmla="*/ 0 w 45"/>
              <a:gd name="T37" fmla="*/ 18 h 48"/>
              <a:gd name="T38" fmla="*/ 0 w 45"/>
              <a:gd name="T39" fmla="*/ 17 h 48"/>
              <a:gd name="T40" fmla="*/ 0 w 45"/>
              <a:gd name="T41" fmla="*/ 16 h 48"/>
              <a:gd name="T42" fmla="*/ 8 w 45"/>
              <a:gd name="T43" fmla="*/ 14 h 48"/>
              <a:gd name="T44" fmla="*/ 8 w 45"/>
              <a:gd name="T45" fmla="*/ 5 h 48"/>
              <a:gd name="T46" fmla="*/ 8 w 45"/>
              <a:gd name="T47" fmla="*/ 5 h 48"/>
              <a:gd name="T48" fmla="*/ 9 w 45"/>
              <a:gd name="T49" fmla="*/ 5 h 48"/>
              <a:gd name="T50" fmla="*/ 17 w 45"/>
              <a:gd name="T51" fmla="*/ 7 h 48"/>
              <a:gd name="T52" fmla="*/ 22 w 45"/>
              <a:gd name="T53" fmla="*/ 1 h 48"/>
              <a:gd name="T54" fmla="*/ 23 w 45"/>
              <a:gd name="T55" fmla="*/ 1 h 48"/>
              <a:gd name="T56" fmla="*/ 28 w 45"/>
              <a:gd name="T57" fmla="*/ 7 h 48"/>
              <a:gd name="T58" fmla="*/ 36 w 45"/>
              <a:gd name="T59" fmla="*/ 5 h 48"/>
              <a:gd name="T60" fmla="*/ 37 w 45"/>
              <a:gd name="T61" fmla="*/ 5 h 48"/>
              <a:gd name="T62" fmla="*/ 37 w 45"/>
              <a:gd name="T63" fmla="*/ 5 h 48"/>
              <a:gd name="T64" fmla="*/ 37 w 45"/>
              <a:gd name="T65" fmla="*/ 14 h 48"/>
              <a:gd name="T66" fmla="*/ 45 w 45"/>
              <a:gd name="T67" fmla="*/ 16 h 48"/>
              <a:gd name="T68" fmla="*/ 45 w 45"/>
              <a:gd name="T69" fmla="*/ 17 h 48"/>
              <a:gd name="T70" fmla="*/ 45 w 45"/>
              <a:gd name="T71" fmla="*/ 18 h 48"/>
              <a:gd name="T72" fmla="*/ 40 w 45"/>
              <a:gd name="T73" fmla="*/ 24 h 48"/>
              <a:gd name="T74" fmla="*/ 45 w 45"/>
              <a:gd name="T75" fmla="*/ 31 h 48"/>
              <a:gd name="T76" fmla="*/ 45 w 45"/>
              <a:gd name="T77" fmla="*/ 32 h 48"/>
              <a:gd name="T78" fmla="*/ 45 w 45"/>
              <a:gd name="T79" fmla="*/ 32 h 48"/>
              <a:gd name="T80" fmla="*/ 23 w 45"/>
              <a:gd name="T81" fmla="*/ 9 h 48"/>
              <a:gd name="T82" fmla="*/ 7 w 45"/>
              <a:gd name="T83" fmla="*/ 24 h 48"/>
              <a:gd name="T84" fmla="*/ 23 w 45"/>
              <a:gd name="T85" fmla="*/ 40 h 48"/>
              <a:gd name="T86" fmla="*/ 38 w 45"/>
              <a:gd name="T87" fmla="*/ 24 h 48"/>
              <a:gd name="T88" fmla="*/ 23 w 45"/>
              <a:gd name="T89" fmla="*/ 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5" h="48">
                <a:moveTo>
                  <a:pt x="45" y="32"/>
                </a:moveTo>
                <a:cubicBezTo>
                  <a:pt x="37" y="35"/>
                  <a:pt x="37" y="35"/>
                  <a:pt x="37" y="35"/>
                </a:cubicBezTo>
                <a:cubicBezTo>
                  <a:pt x="37" y="43"/>
                  <a:pt x="37" y="43"/>
                  <a:pt x="37" y="43"/>
                </a:cubicBezTo>
                <a:cubicBezTo>
                  <a:pt x="37" y="43"/>
                  <a:pt x="37" y="43"/>
                  <a:pt x="37" y="44"/>
                </a:cubicBezTo>
                <a:cubicBezTo>
                  <a:pt x="36" y="44"/>
                  <a:pt x="36" y="44"/>
                  <a:pt x="36" y="44"/>
                </a:cubicBezTo>
                <a:cubicBezTo>
                  <a:pt x="28" y="41"/>
                  <a:pt x="28" y="41"/>
                  <a:pt x="28" y="41"/>
                </a:cubicBezTo>
                <a:cubicBezTo>
                  <a:pt x="23" y="48"/>
                  <a:pt x="23" y="48"/>
                  <a:pt x="23" y="48"/>
                </a:cubicBezTo>
                <a:cubicBezTo>
                  <a:pt x="23" y="48"/>
                  <a:pt x="23" y="48"/>
                  <a:pt x="23" y="48"/>
                </a:cubicBezTo>
                <a:cubicBezTo>
                  <a:pt x="22" y="48"/>
                  <a:pt x="22" y="48"/>
                  <a:pt x="22" y="48"/>
                </a:cubicBezTo>
                <a:cubicBezTo>
                  <a:pt x="17" y="41"/>
                  <a:pt x="17" y="41"/>
                  <a:pt x="17" y="41"/>
                </a:cubicBezTo>
                <a:cubicBezTo>
                  <a:pt x="9" y="44"/>
                  <a:pt x="9" y="44"/>
                  <a:pt x="9" y="44"/>
                </a:cubicBezTo>
                <a:cubicBezTo>
                  <a:pt x="9" y="44"/>
                  <a:pt x="9" y="44"/>
                  <a:pt x="8" y="44"/>
                </a:cubicBezTo>
                <a:cubicBezTo>
                  <a:pt x="8" y="43"/>
                  <a:pt x="8" y="43"/>
                  <a:pt x="8" y="43"/>
                </a:cubicBezTo>
                <a:cubicBezTo>
                  <a:pt x="8" y="35"/>
                  <a:pt x="8" y="35"/>
                  <a:pt x="8" y="35"/>
                </a:cubicBezTo>
                <a:cubicBezTo>
                  <a:pt x="0" y="32"/>
                  <a:pt x="0" y="32"/>
                  <a:pt x="0" y="32"/>
                </a:cubicBezTo>
                <a:cubicBezTo>
                  <a:pt x="0" y="32"/>
                  <a:pt x="0" y="32"/>
                  <a:pt x="0" y="32"/>
                </a:cubicBezTo>
                <a:cubicBezTo>
                  <a:pt x="0" y="31"/>
                  <a:pt x="0" y="31"/>
                  <a:pt x="0" y="31"/>
                </a:cubicBezTo>
                <a:cubicBezTo>
                  <a:pt x="5" y="24"/>
                  <a:pt x="5" y="24"/>
                  <a:pt x="5" y="24"/>
                </a:cubicBezTo>
                <a:cubicBezTo>
                  <a:pt x="0" y="18"/>
                  <a:pt x="0" y="18"/>
                  <a:pt x="0" y="18"/>
                </a:cubicBezTo>
                <a:cubicBezTo>
                  <a:pt x="0" y="17"/>
                  <a:pt x="0" y="17"/>
                  <a:pt x="0" y="17"/>
                </a:cubicBezTo>
                <a:cubicBezTo>
                  <a:pt x="0" y="17"/>
                  <a:pt x="0" y="16"/>
                  <a:pt x="0" y="16"/>
                </a:cubicBezTo>
                <a:cubicBezTo>
                  <a:pt x="8" y="14"/>
                  <a:pt x="8" y="14"/>
                  <a:pt x="8" y="14"/>
                </a:cubicBezTo>
                <a:cubicBezTo>
                  <a:pt x="8" y="5"/>
                  <a:pt x="8" y="5"/>
                  <a:pt x="8" y="5"/>
                </a:cubicBezTo>
                <a:cubicBezTo>
                  <a:pt x="8" y="5"/>
                  <a:pt x="8" y="5"/>
                  <a:pt x="8" y="5"/>
                </a:cubicBezTo>
                <a:cubicBezTo>
                  <a:pt x="9" y="5"/>
                  <a:pt x="9" y="5"/>
                  <a:pt x="9" y="5"/>
                </a:cubicBezTo>
                <a:cubicBezTo>
                  <a:pt x="17" y="7"/>
                  <a:pt x="17" y="7"/>
                  <a:pt x="17" y="7"/>
                </a:cubicBezTo>
                <a:cubicBezTo>
                  <a:pt x="22" y="1"/>
                  <a:pt x="22" y="1"/>
                  <a:pt x="22" y="1"/>
                </a:cubicBezTo>
                <a:cubicBezTo>
                  <a:pt x="22" y="0"/>
                  <a:pt x="23" y="0"/>
                  <a:pt x="23" y="1"/>
                </a:cubicBezTo>
                <a:cubicBezTo>
                  <a:pt x="28" y="7"/>
                  <a:pt x="28" y="7"/>
                  <a:pt x="28" y="7"/>
                </a:cubicBezTo>
                <a:cubicBezTo>
                  <a:pt x="36" y="5"/>
                  <a:pt x="36" y="5"/>
                  <a:pt x="36" y="5"/>
                </a:cubicBezTo>
                <a:cubicBezTo>
                  <a:pt x="36" y="5"/>
                  <a:pt x="36" y="5"/>
                  <a:pt x="37" y="5"/>
                </a:cubicBezTo>
                <a:cubicBezTo>
                  <a:pt x="37" y="5"/>
                  <a:pt x="37" y="5"/>
                  <a:pt x="37" y="5"/>
                </a:cubicBezTo>
                <a:cubicBezTo>
                  <a:pt x="37" y="14"/>
                  <a:pt x="37" y="14"/>
                  <a:pt x="37" y="14"/>
                </a:cubicBezTo>
                <a:cubicBezTo>
                  <a:pt x="45" y="16"/>
                  <a:pt x="45" y="16"/>
                  <a:pt x="45" y="16"/>
                </a:cubicBezTo>
                <a:cubicBezTo>
                  <a:pt x="45" y="16"/>
                  <a:pt x="45" y="17"/>
                  <a:pt x="45" y="17"/>
                </a:cubicBezTo>
                <a:cubicBezTo>
                  <a:pt x="45" y="17"/>
                  <a:pt x="45" y="17"/>
                  <a:pt x="45" y="18"/>
                </a:cubicBezTo>
                <a:cubicBezTo>
                  <a:pt x="40" y="24"/>
                  <a:pt x="40" y="24"/>
                  <a:pt x="40" y="24"/>
                </a:cubicBezTo>
                <a:cubicBezTo>
                  <a:pt x="45" y="31"/>
                  <a:pt x="45" y="31"/>
                  <a:pt x="45" y="31"/>
                </a:cubicBezTo>
                <a:cubicBezTo>
                  <a:pt x="45" y="31"/>
                  <a:pt x="45" y="31"/>
                  <a:pt x="45" y="32"/>
                </a:cubicBezTo>
                <a:cubicBezTo>
                  <a:pt x="45" y="32"/>
                  <a:pt x="45" y="32"/>
                  <a:pt x="45" y="32"/>
                </a:cubicBezTo>
                <a:close/>
                <a:moveTo>
                  <a:pt x="23" y="9"/>
                </a:moveTo>
                <a:cubicBezTo>
                  <a:pt x="14" y="9"/>
                  <a:pt x="7" y="16"/>
                  <a:pt x="7" y="24"/>
                </a:cubicBezTo>
                <a:cubicBezTo>
                  <a:pt x="7" y="33"/>
                  <a:pt x="14" y="40"/>
                  <a:pt x="23" y="40"/>
                </a:cubicBezTo>
                <a:cubicBezTo>
                  <a:pt x="31" y="40"/>
                  <a:pt x="38" y="33"/>
                  <a:pt x="38" y="24"/>
                </a:cubicBezTo>
                <a:cubicBezTo>
                  <a:pt x="38" y="16"/>
                  <a:pt x="31" y="9"/>
                  <a:pt x="23" y="9"/>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pic>
        <p:nvPicPr>
          <p:cNvPr id="38" name="Picture 3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91776" y="48622"/>
            <a:ext cx="1419224" cy="1419224"/>
          </a:xfrm>
          <a:prstGeom prst="rect">
            <a:avLst/>
          </a:prstGeom>
        </p:spPr>
      </p:pic>
      <p:pic>
        <p:nvPicPr>
          <p:cNvPr id="34" name="Picture 9"/>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452703" y="70990"/>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78377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750"/>
                                        <p:tgtEl>
                                          <p:spTgt spid="11"/>
                                        </p:tgtEl>
                                      </p:cBhvr>
                                    </p:animEffect>
                                  </p:childTnLst>
                                </p:cTn>
                              </p:par>
                            </p:childTnLst>
                          </p:cTn>
                        </p:par>
                        <p:par>
                          <p:cTn id="8" fill="hold">
                            <p:stCondLst>
                              <p:cond delay="750"/>
                            </p:stCondLst>
                            <p:childTnLst>
                              <p:par>
                                <p:cTn id="9" presetID="42"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anim calcmode="lin" valueType="num">
                                      <p:cBhvr>
                                        <p:cTn id="12" dur="500" fill="hold"/>
                                        <p:tgtEl>
                                          <p:spTgt spid="29"/>
                                        </p:tgtEl>
                                        <p:attrNameLst>
                                          <p:attrName>ppt_x</p:attrName>
                                        </p:attrNameLst>
                                      </p:cBhvr>
                                      <p:tavLst>
                                        <p:tav tm="0">
                                          <p:val>
                                            <p:strVal val="#ppt_x"/>
                                          </p:val>
                                        </p:tav>
                                        <p:tav tm="100000">
                                          <p:val>
                                            <p:strVal val="#ppt_x"/>
                                          </p:val>
                                        </p:tav>
                                      </p:tavLst>
                                    </p:anim>
                                    <p:anim calcmode="lin" valueType="num">
                                      <p:cBhvr>
                                        <p:cTn id="13" dur="500" fill="hold"/>
                                        <p:tgtEl>
                                          <p:spTgt spid="29"/>
                                        </p:tgtEl>
                                        <p:attrNameLst>
                                          <p:attrName>ppt_y</p:attrName>
                                        </p:attrNameLst>
                                      </p:cBhvr>
                                      <p:tavLst>
                                        <p:tav tm="0">
                                          <p:val>
                                            <p:strVal val="#ppt_y+.1"/>
                                          </p:val>
                                        </p:tav>
                                        <p:tav tm="100000">
                                          <p:val>
                                            <p:strVal val="#ppt_y"/>
                                          </p:val>
                                        </p:tav>
                                      </p:tavLst>
                                    </p:anim>
                                  </p:childTnLst>
                                </p:cTn>
                              </p:par>
                            </p:childTnLst>
                          </p:cTn>
                        </p:par>
                        <p:par>
                          <p:cTn id="14" fill="hold">
                            <p:stCondLst>
                              <p:cond delay="1250"/>
                            </p:stCondLst>
                            <p:childTnLst>
                              <p:par>
                                <p:cTn id="15" presetID="42" presetClass="entr" presetSubtype="0" fill="hold" grpId="0"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ppt_y+.1"/>
                                          </p:val>
                                        </p:tav>
                                        <p:tav tm="100000">
                                          <p:val>
                                            <p:strVal val="#ppt_y"/>
                                          </p:val>
                                        </p:tav>
                                      </p:tavLst>
                                    </p:anim>
                                  </p:childTnLst>
                                </p:cTn>
                              </p:par>
                            </p:childTnLst>
                          </p:cTn>
                        </p:par>
                        <p:par>
                          <p:cTn id="20" fill="hold">
                            <p:stCondLst>
                              <p:cond delay="1750"/>
                            </p:stCondLst>
                            <p:childTnLst>
                              <p:par>
                                <p:cTn id="21" presetID="42" presetClass="entr" presetSubtype="0"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anim calcmode="lin" valueType="num">
                                      <p:cBhvr>
                                        <p:cTn id="24" dur="500" fill="hold"/>
                                        <p:tgtEl>
                                          <p:spTgt spid="31"/>
                                        </p:tgtEl>
                                        <p:attrNameLst>
                                          <p:attrName>ppt_x</p:attrName>
                                        </p:attrNameLst>
                                      </p:cBhvr>
                                      <p:tavLst>
                                        <p:tav tm="0">
                                          <p:val>
                                            <p:strVal val="#ppt_x"/>
                                          </p:val>
                                        </p:tav>
                                        <p:tav tm="100000">
                                          <p:val>
                                            <p:strVal val="#ppt_x"/>
                                          </p:val>
                                        </p:tav>
                                      </p:tavLst>
                                    </p:anim>
                                    <p:anim calcmode="lin" valueType="num">
                                      <p:cBhvr>
                                        <p:cTn id="25" dur="500" fill="hold"/>
                                        <p:tgtEl>
                                          <p:spTgt spid="31"/>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42" presetClass="entr" presetSubtype="0"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anim calcmode="lin" valueType="num">
                                      <p:cBhvr>
                                        <p:cTn id="30" dur="500" fill="hold"/>
                                        <p:tgtEl>
                                          <p:spTgt spid="32"/>
                                        </p:tgtEl>
                                        <p:attrNameLst>
                                          <p:attrName>ppt_x</p:attrName>
                                        </p:attrNameLst>
                                      </p:cBhvr>
                                      <p:tavLst>
                                        <p:tav tm="0">
                                          <p:val>
                                            <p:strVal val="#ppt_x"/>
                                          </p:val>
                                        </p:tav>
                                        <p:tav tm="100000">
                                          <p:val>
                                            <p:strVal val="#ppt_x"/>
                                          </p:val>
                                        </p:tav>
                                      </p:tavLst>
                                    </p:anim>
                                    <p:anim calcmode="lin" valueType="num">
                                      <p:cBhvr>
                                        <p:cTn id="31" dur="5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609600" y="457200"/>
            <a:ext cx="7889348" cy="54864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Rice Extension Services of ATI</a:t>
            </a:r>
          </a:p>
        </p:txBody>
      </p:sp>
      <p:sp>
        <p:nvSpPr>
          <p:cNvPr id="21" name="Rectangle 20"/>
          <p:cNvSpPr/>
          <p:nvPr/>
        </p:nvSpPr>
        <p:spPr bwMode="auto">
          <a:xfrm>
            <a:off x="10439400" y="15240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TextBox 1"/>
          <p:cNvSpPr txBox="1"/>
          <p:nvPr/>
        </p:nvSpPr>
        <p:spPr>
          <a:xfrm>
            <a:off x="533400" y="1752600"/>
            <a:ext cx="11049000" cy="4154984"/>
          </a:xfrm>
          <a:prstGeom prst="rect">
            <a:avLst/>
          </a:prstGeom>
          <a:noFill/>
        </p:spPr>
        <p:txBody>
          <a:bodyPr wrap="square" rtlCol="0">
            <a:spAutoFit/>
          </a:bodyPr>
          <a:lstStyle/>
          <a:p>
            <a:pPr marL="342900" indent="-342900">
              <a:buFont typeface="Arial" panose="020B0604020202020204" pitchFamily="34" charset="0"/>
              <a:buChar char="•"/>
            </a:pPr>
            <a:r>
              <a:rPr lang="en-US" sz="4400" b="1" dirty="0">
                <a:latin typeface="Garamond" panose="02020404030301010803" pitchFamily="18" charset="0"/>
              </a:rPr>
              <a:t>Farm and Business Advisory</a:t>
            </a:r>
            <a:endParaRPr lang="en-PH" sz="4400" dirty="0">
              <a:latin typeface="Garamond" panose="02020404030301010803" pitchFamily="18" charset="0"/>
            </a:endParaRPr>
          </a:p>
          <a:p>
            <a:pPr marL="1257300" lvl="2" indent="-342900">
              <a:buFont typeface="Courier New" panose="02070309020205020404" pitchFamily="49" charset="0"/>
              <a:buChar char="o"/>
            </a:pPr>
            <a:r>
              <a:rPr lang="en-US" sz="4400" dirty="0">
                <a:latin typeface="Garamond" panose="02020404030301010803" pitchFamily="18" charset="0"/>
              </a:rPr>
              <a:t>Techno </a:t>
            </a:r>
            <a:r>
              <a:rPr lang="en-US" sz="4400" dirty="0" err="1">
                <a:latin typeface="Garamond" panose="02020404030301010803" pitchFamily="18" charset="0"/>
              </a:rPr>
              <a:t>Gabay</a:t>
            </a:r>
            <a:r>
              <a:rPr lang="en-US" sz="4400" dirty="0">
                <a:latin typeface="Garamond" panose="02020404030301010803" pitchFamily="18" charset="0"/>
              </a:rPr>
              <a:t> Program (TGP) Farmers' Information Technology Service (FITS)</a:t>
            </a:r>
            <a:endParaRPr lang="en-PH" sz="4400" dirty="0">
              <a:latin typeface="Garamond" panose="02020404030301010803" pitchFamily="18" charset="0"/>
            </a:endParaRPr>
          </a:p>
          <a:p>
            <a:pPr marL="1257300" lvl="2" indent="-342900">
              <a:buFont typeface="Courier New" panose="02070309020205020404" pitchFamily="49" charset="0"/>
              <a:buChar char="o"/>
            </a:pPr>
            <a:r>
              <a:rPr lang="en-US" sz="4400" dirty="0">
                <a:latin typeface="Garamond" panose="02020404030301010803" pitchFamily="18" charset="0"/>
              </a:rPr>
              <a:t>Farmers Contact </a:t>
            </a:r>
            <a:r>
              <a:rPr lang="en-US" sz="4400" dirty="0" smtClean="0">
                <a:latin typeface="Garamond" panose="02020404030301010803" pitchFamily="18" charset="0"/>
              </a:rPr>
              <a:t>Center</a:t>
            </a:r>
          </a:p>
          <a:p>
            <a:pPr lvl="2"/>
            <a:endParaRPr lang="en-PH" sz="4400" dirty="0">
              <a:latin typeface="Garamond" panose="02020404030301010803" pitchFamily="18" charset="0"/>
            </a:endParaRPr>
          </a:p>
          <a:p>
            <a:pPr marL="342900" indent="-342900">
              <a:buFont typeface="Arial" panose="020B0604020202020204" pitchFamily="34" charset="0"/>
              <a:buChar char="•"/>
            </a:pPr>
            <a:r>
              <a:rPr lang="en-US" sz="4400" b="1" dirty="0">
                <a:latin typeface="Garamond" panose="02020404030301010803" pitchFamily="18" charset="0"/>
              </a:rPr>
              <a:t>Information and Education Communication</a:t>
            </a:r>
            <a:endParaRPr lang="en-PH" sz="4400" dirty="0">
              <a:latin typeface="Garamond" panose="02020404030301010803" pitchFamily="18"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6" name="Picture 9"/>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910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6001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1955800" y="457200"/>
            <a:ext cx="7889348" cy="54864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PH" b="1" dirty="0">
              <a:latin typeface="Garamond" panose="02020404030301010803" pitchFamily="18" charset="0"/>
            </a:endParaRPr>
          </a:p>
        </p:txBody>
      </p:sp>
      <p:sp>
        <p:nvSpPr>
          <p:cNvPr id="21" name="Rectangle 20"/>
          <p:cNvSpPr/>
          <p:nvPr/>
        </p:nvSpPr>
        <p:spPr bwMode="auto">
          <a:xfrm>
            <a:off x="103632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4" name="Rectangle 1"/>
          <p:cNvSpPr>
            <a:spLocks noChangeArrowheads="1"/>
          </p:cNvSpPr>
          <p:nvPr/>
        </p:nvSpPr>
        <p:spPr bwMode="auto">
          <a:xfrm>
            <a:off x="609600" y="467380"/>
            <a:ext cx="734715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PH" sz="2800" b="1" dirty="0">
                <a:latin typeface="Garamond" panose="02020404030301010803" pitchFamily="18" charset="0"/>
                <a:ea typeface="Calibri" panose="020F0502020204030204" pitchFamily="34" charset="0"/>
                <a:cs typeface="Verdana" panose="020B0604030504040204" pitchFamily="34" charset="0"/>
              </a:rPr>
              <a:t>Farmers’ Contact </a:t>
            </a:r>
            <a:r>
              <a:rPr lang="en-PH" sz="2800" b="1" dirty="0" err="1" smtClean="0">
                <a:latin typeface="Garamond" panose="02020404030301010803" pitchFamily="18" charset="0"/>
                <a:ea typeface="Calibri" panose="020F0502020204030204" pitchFamily="34" charset="0"/>
                <a:cs typeface="Verdana" panose="020B0604030504040204" pitchFamily="34" charset="0"/>
              </a:rPr>
              <a:t>Center</a:t>
            </a:r>
            <a:endParaRPr lang="en-PH" sz="4800" b="1" dirty="0">
              <a:latin typeface="Garamond" panose="02020404030301010803" pitchFamily="18" charset="0"/>
            </a:endParaRPr>
          </a:p>
        </p:txBody>
      </p:sp>
      <p:pic>
        <p:nvPicPr>
          <p:cNvPr id="6146" name="Picture 2" descr="http://ati.da.gov.ph/caraga/sites/default/files/pictures/FCC%20Tarpulin%20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0" y="1562100"/>
            <a:ext cx="9220200" cy="461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91775" y="-152400"/>
            <a:ext cx="1671269" cy="1671269"/>
          </a:xfrm>
          <a:prstGeom prst="rect">
            <a:avLst/>
          </a:prstGeom>
        </p:spPr>
      </p:pic>
      <p:pic>
        <p:nvPicPr>
          <p:cNvPr id="8" name="Picture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5144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63200" y="-152400"/>
            <a:ext cx="1547444" cy="1547444"/>
          </a:xfrm>
          <a:prstGeom prst="rect">
            <a:avLst/>
          </a:prstGeom>
        </p:spPr>
      </p:pic>
      <p:sp>
        <p:nvSpPr>
          <p:cNvPr id="4" name="Rectangle 3"/>
          <p:cNvSpPr/>
          <p:nvPr/>
        </p:nvSpPr>
        <p:spPr>
          <a:xfrm>
            <a:off x="2670389" y="1219197"/>
            <a:ext cx="6629400" cy="487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descr="http://static.rappler.com/images/PhilRice.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0" y="1295400"/>
            <a:ext cx="12226568"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1.bp.blogspot.com/-CX66HTSobIo/U2mhphI8wFI/AAAAAAAACUc/mIMeJ2RSgbQ/s1600/Bulletin_RKB.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3962400"/>
            <a:ext cx="12226568" cy="289117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0" y="1264655"/>
            <a:ext cx="12226568" cy="5593345"/>
          </a:xfrm>
          <a:prstGeom prst="rect">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3"/>
          <p:cNvSpPr txBox="1">
            <a:spLocks/>
          </p:cNvSpPr>
          <p:nvPr/>
        </p:nvSpPr>
        <p:spPr>
          <a:xfrm>
            <a:off x="533400" y="1316178"/>
            <a:ext cx="11125200" cy="2036622"/>
          </a:xfrm>
          <a:prstGeom prst="rect">
            <a:avLst/>
          </a:prstGeom>
        </p:spPr>
        <p:txBody>
          <a:bodyPr/>
          <a:lstStyle>
            <a:lvl1pPr algn="l" defTabSz="914400" rtl="0" eaLnBrk="1" latinLnBrk="0" hangingPunct="1">
              <a:spcBef>
                <a:spcPct val="0"/>
              </a:spcBef>
              <a:buNone/>
              <a:defRPr sz="2800" kern="1200">
                <a:solidFill>
                  <a:schemeClr val="tx1"/>
                </a:solidFill>
                <a:latin typeface="Arial" panose="020B0604020202020204" pitchFamily="34" charset="0"/>
                <a:ea typeface="+mj-ea"/>
                <a:cs typeface="Arial" panose="020B0604020202020204" pitchFamily="34" charset="0"/>
              </a:defRPr>
            </a:lvl1pPr>
          </a:lstStyle>
          <a:p>
            <a:r>
              <a:rPr lang="en-PH" sz="3600" b="1" dirty="0">
                <a:latin typeface="Arial Black" panose="020B0A04020102020204" pitchFamily="34" charset="0"/>
              </a:rPr>
              <a:t>Lesson </a:t>
            </a:r>
            <a:r>
              <a:rPr lang="en-PH" sz="3600" b="1" dirty="0" smtClean="0">
                <a:latin typeface="Arial Black" panose="020B0A04020102020204" pitchFamily="34" charset="0"/>
              </a:rPr>
              <a:t>4: </a:t>
            </a:r>
          </a:p>
          <a:p>
            <a:endParaRPr lang="en-PH" sz="800" b="1" dirty="0" smtClean="0">
              <a:latin typeface="Arial Black" panose="020B0A04020102020204" pitchFamily="34" charset="0"/>
            </a:endParaRPr>
          </a:p>
          <a:p>
            <a:r>
              <a:rPr lang="en-PH" sz="58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Services </a:t>
            </a:r>
            <a:r>
              <a:rPr lang="en-PH" sz="5800" b="1" dirty="0">
                <a:ln>
                  <a:solidFill>
                    <a:schemeClr val="bg1"/>
                  </a:solidFill>
                </a:ln>
                <a:solidFill>
                  <a:srgbClr val="FFC000"/>
                </a:solidFill>
                <a:latin typeface="Arial Black" panose="020B0A04020102020204" pitchFamily="34" charset="0"/>
              </a:rPr>
              <a:t>and </a:t>
            </a:r>
            <a:r>
              <a:rPr lang="en-PH" sz="58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Contact Information </a:t>
            </a:r>
            <a:r>
              <a:rPr lang="en-PH" sz="5800" b="1" dirty="0" smtClean="0">
                <a:ln>
                  <a:solidFill>
                    <a:schemeClr val="bg1"/>
                  </a:solidFill>
                </a:ln>
                <a:solidFill>
                  <a:srgbClr val="FFC000"/>
                </a:solidFill>
                <a:latin typeface="Arial Black" panose="020B0A04020102020204" pitchFamily="34" charset="0"/>
              </a:rPr>
              <a:t>of other </a:t>
            </a:r>
            <a:r>
              <a:rPr lang="en-PH" sz="58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Bureaus </a:t>
            </a:r>
            <a:r>
              <a:rPr lang="en-PH" sz="5800" b="1" dirty="0">
                <a:ln>
                  <a:solidFill>
                    <a:schemeClr val="bg1"/>
                  </a:solidFill>
                </a:ln>
                <a:solidFill>
                  <a:srgbClr val="FFC000"/>
                </a:solidFill>
                <a:latin typeface="Arial Black" panose="020B0A04020102020204" pitchFamily="34" charset="0"/>
              </a:rPr>
              <a:t>and </a:t>
            </a:r>
            <a:r>
              <a:rPr lang="en-PH" sz="58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Attached Agencies </a:t>
            </a:r>
            <a:r>
              <a:rPr lang="en-PH" sz="5800" b="1" dirty="0">
                <a:ln>
                  <a:solidFill>
                    <a:schemeClr val="bg1"/>
                  </a:solidFill>
                </a:ln>
                <a:solidFill>
                  <a:srgbClr val="FFC000"/>
                </a:solidFill>
                <a:latin typeface="Arial Black" panose="020B0A04020102020204" pitchFamily="34" charset="0"/>
              </a:rPr>
              <a:t>of </a:t>
            </a:r>
            <a:r>
              <a:rPr lang="en-PH" sz="5800" b="1" dirty="0" smtClean="0">
                <a:ln>
                  <a:solidFill>
                    <a:schemeClr val="bg1"/>
                  </a:solidFill>
                </a:ln>
                <a:solidFill>
                  <a:srgbClr val="FFC000"/>
                </a:solidFill>
                <a:latin typeface="Arial Black" panose="020B0A04020102020204" pitchFamily="34" charset="0"/>
              </a:rPr>
              <a:t>the </a:t>
            </a:r>
            <a:r>
              <a:rPr lang="en-PH" sz="58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Department of Agriculture</a:t>
            </a:r>
            <a:endParaRPr lang="en-PH" sz="5800" b="1" dirty="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endParaRPr>
          </a:p>
        </p:txBody>
      </p:sp>
      <p:grpSp>
        <p:nvGrpSpPr>
          <p:cNvPr id="14" name="Group 13"/>
          <p:cNvGrpSpPr/>
          <p:nvPr/>
        </p:nvGrpSpPr>
        <p:grpSpPr>
          <a:xfrm>
            <a:off x="696563" y="0"/>
            <a:ext cx="7075837" cy="957582"/>
            <a:chOff x="609600" y="0"/>
            <a:chExt cx="7075837" cy="957582"/>
          </a:xfrm>
        </p:grpSpPr>
        <p:pic>
          <p:nvPicPr>
            <p:cNvPr id="15" name="Picture 14"/>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9600" y="76200"/>
              <a:ext cx="1817363" cy="881382"/>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580036" y="0"/>
              <a:ext cx="1534726" cy="912758"/>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332637" y="96982"/>
              <a:ext cx="865757" cy="859098"/>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454675" y="167230"/>
              <a:ext cx="729691" cy="723117"/>
            </a:xfrm>
            <a:prstGeom prst="rect">
              <a:avLst/>
            </a:prstGeom>
          </p:spPr>
        </p:pic>
        <p:pic>
          <p:nvPicPr>
            <p:cNvPr id="19" name="Picture 18"/>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85118" y="364990"/>
              <a:ext cx="1100319" cy="429094"/>
            </a:xfrm>
            <a:prstGeom prst="rect">
              <a:avLst/>
            </a:prstGeom>
          </p:spPr>
        </p:pic>
      </p:grpSp>
      <p:pic>
        <p:nvPicPr>
          <p:cNvPr id="22" name="Picture 9"/>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4352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609600" y="381000"/>
            <a:ext cx="9235548" cy="6096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ICT Based Resources and Tools on Rice/Agriculture</a:t>
            </a:r>
          </a:p>
        </p:txBody>
      </p:sp>
      <p:sp>
        <p:nvSpPr>
          <p:cNvPr id="21" name="Rectangle 20"/>
          <p:cNvSpPr/>
          <p:nvPr/>
        </p:nvSpPr>
        <p:spPr bwMode="auto">
          <a:xfrm>
            <a:off x="104394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3" name="Rectangle 2"/>
          <p:cNvSpPr/>
          <p:nvPr/>
        </p:nvSpPr>
        <p:spPr>
          <a:xfrm>
            <a:off x="1143000" y="1318845"/>
            <a:ext cx="3733800" cy="685059"/>
          </a:xfrm>
          <a:prstGeom prst="rect">
            <a:avLst/>
          </a:prstGeom>
        </p:spPr>
        <p:txBody>
          <a:bodyPr wrap="square">
            <a:spAutoFit/>
          </a:bodyPr>
          <a:lstStyle/>
          <a:p>
            <a:pPr>
              <a:lnSpc>
                <a:spcPct val="107000"/>
              </a:lnSpc>
            </a:pPr>
            <a:r>
              <a:rPr lang="en-US" b="1" dirty="0">
                <a:latin typeface="Calibri" panose="020F0502020204030204" pitchFamily="34" charset="0"/>
                <a:ea typeface="Calibri" panose="020F0502020204030204" pitchFamily="34" charset="0"/>
                <a:cs typeface="Times New Roman" panose="02020603050405020304" pitchFamily="18" charset="0"/>
              </a:rPr>
              <a:t>Philippine Rice Research Institute </a:t>
            </a:r>
            <a:endParaRPr lang="en-PH"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b="1" dirty="0" err="1">
                <a:latin typeface="Calibri" panose="020F0502020204030204" pitchFamily="34" charset="0"/>
                <a:ea typeface="Calibri" panose="020F0502020204030204" pitchFamily="34" charset="0"/>
                <a:cs typeface="Times New Roman" panose="02020603050405020304" pitchFamily="18" charset="0"/>
              </a:rPr>
              <a:t>PhilRice</a:t>
            </a:r>
            <a:r>
              <a:rPr lang="en-US" b="1" dirty="0">
                <a:latin typeface="Calibri" panose="020F0502020204030204" pitchFamily="34" charset="0"/>
                <a:ea typeface="Calibri" panose="020F0502020204030204" pitchFamily="34" charset="0"/>
                <a:cs typeface="Times New Roman" panose="02020603050405020304" pitchFamily="18" charset="0"/>
              </a:rPr>
              <a:t> Tel: (044) 456-0285 local 511</a:t>
            </a:r>
            <a:endParaRPr lang="en-PH"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5715000" y="1335904"/>
            <a:ext cx="5410200" cy="646331"/>
          </a:xfrm>
          <a:prstGeom prst="rect">
            <a:avLst/>
          </a:prstGeom>
        </p:spPr>
        <p:txBody>
          <a:bodyPr wrap="square">
            <a:spAutoFit/>
          </a:bodyPr>
          <a:lstStyle/>
          <a:p>
            <a:r>
              <a:rPr lang="en-US" b="1" dirty="0" err="1">
                <a:latin typeface="Calibri" panose="020F0502020204030204" pitchFamily="34" charset="0"/>
                <a:ea typeface="Calibri" panose="020F0502020204030204" pitchFamily="34" charset="0"/>
                <a:cs typeface="Times New Roman" panose="02020603050405020304" pitchFamily="18" charset="0"/>
              </a:rPr>
              <a:t>Pinoy</a:t>
            </a:r>
            <a:r>
              <a:rPr lang="en-US" b="1" dirty="0">
                <a:latin typeface="Calibri" panose="020F0502020204030204" pitchFamily="34" charset="0"/>
                <a:ea typeface="Calibri" panose="020F0502020204030204" pitchFamily="34" charset="0"/>
                <a:cs typeface="Times New Roman" panose="02020603050405020304" pitchFamily="18" charset="0"/>
              </a:rPr>
              <a:t> Rice Knowledge Bank</a:t>
            </a: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r>
              <a:rPr lang="en-US" dirty="0" smtClean="0">
                <a:latin typeface="Calibri" panose="020F0502020204030204" pitchFamily="34" charset="0"/>
                <a:ea typeface="Calibri" panose="020F0502020204030204" pitchFamily="34" charset="0"/>
                <a:cs typeface="Times New Roman" panose="02020603050405020304" pitchFamily="18" charset="0"/>
              </a:rPr>
              <a:t>http</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dirty="0" smtClean="0">
                <a:latin typeface="Calibri" panose="020F0502020204030204" pitchFamily="34" charset="0"/>
                <a:ea typeface="Calibri" panose="020F0502020204030204" pitchFamily="34" charset="0"/>
                <a:cs typeface="Times New Roman" panose="02020603050405020304" pitchFamily="18" charset="0"/>
              </a:rPr>
              <a:t>www.pinoyrice.com or http://www.pinoyrkb.com</a:t>
            </a:r>
            <a:endParaRPr lang="en-PH" dirty="0"/>
          </a:p>
        </p:txBody>
      </p:sp>
      <p:pic>
        <p:nvPicPr>
          <p:cNvPr id="8" name="Picture 4" descr="http://static.rappler.com/images/PhilRice.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67505" y="2091304"/>
            <a:ext cx="10363200" cy="42332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5446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sp>
        <p:nvSpPr>
          <p:cNvPr id="3" name="Rectangle 2"/>
          <p:cNvSpPr/>
          <p:nvPr/>
        </p:nvSpPr>
        <p:spPr>
          <a:xfrm>
            <a:off x="4895850" y="1316491"/>
            <a:ext cx="4267200" cy="685059"/>
          </a:xfrm>
          <a:prstGeom prst="rect">
            <a:avLst/>
          </a:prstGeom>
          <a:solidFill>
            <a:schemeClr val="accent3">
              <a:alpha val="70000"/>
            </a:schemeClr>
          </a:solidFill>
        </p:spPr>
        <p:txBody>
          <a:bodyPr wrap="square">
            <a:spAutoFit/>
          </a:bodyPr>
          <a:lstStyle/>
          <a:p>
            <a:pPr>
              <a:lnSpc>
                <a:spcPct val="107000"/>
              </a:lnSpc>
            </a:pPr>
            <a:r>
              <a:rPr lang="en-US" b="1" dirty="0">
                <a:latin typeface="Calibri" panose="020F0502020204030204" pitchFamily="34" charset="0"/>
                <a:ea typeface="Calibri" panose="020F0502020204030204" pitchFamily="34" charset="0"/>
                <a:cs typeface="Times New Roman" panose="02020603050405020304" pitchFamily="18" charset="0"/>
              </a:rPr>
              <a:t>MOET Appv2.0 </a:t>
            </a:r>
            <a:endParaRPr lang="en-PH"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(Downloadable from </a:t>
            </a:r>
            <a:r>
              <a:rPr lang="en-US" dirty="0" err="1">
                <a:latin typeface="Calibri" panose="020F0502020204030204" pitchFamily="34" charset="0"/>
                <a:ea typeface="Calibri" panose="020F0502020204030204" pitchFamily="34" charset="0"/>
                <a:cs typeface="Times New Roman" panose="02020603050405020304" pitchFamily="18" charset="0"/>
              </a:rPr>
              <a:t>PhilRice</a:t>
            </a:r>
            <a:r>
              <a:rPr lang="en-US" dirty="0">
                <a:latin typeface="Calibri" panose="020F0502020204030204" pitchFamily="34" charset="0"/>
                <a:ea typeface="Calibri" panose="020F0502020204030204" pitchFamily="34" charset="0"/>
                <a:cs typeface="Times New Roman" panose="02020603050405020304" pitchFamily="18" charset="0"/>
              </a:rPr>
              <a:t> website)</a:t>
            </a:r>
            <a:endParaRPr lang="en-PH"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666750" y="1314450"/>
            <a:ext cx="3733800" cy="685059"/>
          </a:xfrm>
          <a:prstGeom prst="rect">
            <a:avLst/>
          </a:prstGeom>
          <a:solidFill>
            <a:schemeClr val="accent2">
              <a:alpha val="70000"/>
            </a:schemeClr>
          </a:solidFill>
        </p:spPr>
        <p:txBody>
          <a:bodyPr wrap="square">
            <a:spAutoFit/>
          </a:bodyPr>
          <a:lstStyle/>
          <a:p>
            <a:pPr>
              <a:lnSpc>
                <a:spcPct val="107000"/>
              </a:lnSpc>
            </a:pPr>
            <a:r>
              <a:rPr lang="en-US" b="1" dirty="0">
                <a:latin typeface="Calibri" panose="020F0502020204030204" pitchFamily="34" charset="0"/>
                <a:ea typeface="Calibri" panose="020F0502020204030204" pitchFamily="34" charset="0"/>
                <a:cs typeface="Times New Roman" panose="02020603050405020304" pitchFamily="18" charset="0"/>
              </a:rPr>
              <a:t>Philippine Rice Research Institute </a:t>
            </a:r>
            <a:endParaRPr lang="en-PH"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b="1" dirty="0" err="1">
                <a:latin typeface="Calibri" panose="020F0502020204030204" pitchFamily="34" charset="0"/>
                <a:ea typeface="Calibri" panose="020F0502020204030204" pitchFamily="34" charset="0"/>
                <a:cs typeface="Times New Roman" panose="02020603050405020304" pitchFamily="18" charset="0"/>
              </a:rPr>
              <a:t>PhilRice</a:t>
            </a:r>
            <a:r>
              <a:rPr lang="en-US" b="1" dirty="0">
                <a:latin typeface="Calibri" panose="020F0502020204030204" pitchFamily="34" charset="0"/>
                <a:ea typeface="Calibri" panose="020F0502020204030204" pitchFamily="34" charset="0"/>
                <a:cs typeface="Times New Roman" panose="02020603050405020304" pitchFamily="18" charset="0"/>
              </a:rPr>
              <a:t> Tel: (044) 456-0285 local 511</a:t>
            </a:r>
            <a:endParaRPr lang="en-PH"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Inhaltsplatzhalter 2"/>
          <p:cNvSpPr>
            <a:spLocks noGrp="1"/>
          </p:cNvSpPr>
          <p:nvPr/>
        </p:nvSpPr>
        <p:spPr>
          <a:xfrm>
            <a:off x="1955800" y="0"/>
            <a:ext cx="7889348" cy="100584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ICT Based Resources and Tools on Rice/Agriculture</a:t>
            </a:r>
          </a:p>
        </p:txBody>
      </p:sp>
      <p:pic>
        <p:nvPicPr>
          <p:cNvPr id="2056" name="Picture 8" descr="http://www.philrice.gov.ph/wp-content/uploads/2015/01/philrice-text-center.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2400" y="2133600"/>
            <a:ext cx="11887199" cy="367313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9704264" y="1485900"/>
            <a:ext cx="1706686" cy="388696"/>
          </a:xfrm>
          <a:prstGeom prst="rect">
            <a:avLst/>
          </a:prstGeom>
          <a:solidFill>
            <a:schemeClr val="accent5">
              <a:alpha val="70000"/>
            </a:schemeClr>
          </a:solidFill>
        </p:spPr>
        <p:txBody>
          <a:bodyPr wrap="square">
            <a:spAutoFit/>
          </a:bodyPr>
          <a:lstStyle/>
          <a:p>
            <a:pPr>
              <a:lnSpc>
                <a:spcPct val="107000"/>
              </a:lnSpc>
            </a:pPr>
            <a:r>
              <a:rPr lang="en-US" b="1" dirty="0" err="1" smtClean="0">
                <a:latin typeface="Calibri" panose="020F0502020204030204" pitchFamily="34" charset="0"/>
                <a:ea typeface="Calibri" panose="020F0502020204030204" pitchFamily="34" charset="0"/>
                <a:cs typeface="Times New Roman" panose="02020603050405020304" pitchFamily="18" charset="0"/>
              </a:rPr>
              <a:t>PhilRice</a:t>
            </a:r>
            <a:r>
              <a:rPr lang="en-US" b="1" dirty="0" smtClean="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Library</a:t>
            </a:r>
            <a:r>
              <a:rPr lang="en-US" dirty="0">
                <a:latin typeface="Calibri" panose="020F0502020204030204" pitchFamily="34" charset="0"/>
                <a:ea typeface="Calibri" panose="020F0502020204030204" pitchFamily="34" charset="0"/>
                <a:cs typeface="Times New Roman" panose="02020603050405020304" pitchFamily="18" charset="0"/>
              </a:rPr>
              <a:t> </a:t>
            </a:r>
            <a:endParaRPr lang="en-PH"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152400" y="4722674"/>
            <a:ext cx="11887199" cy="1754326"/>
          </a:xfrm>
          <a:prstGeom prst="rect">
            <a:avLst/>
          </a:prstGeom>
          <a:solidFill>
            <a:schemeClr val="bg2">
              <a:lumMod val="90000"/>
              <a:alpha val="70000"/>
            </a:schemeClr>
          </a:solidFill>
        </p:spPr>
        <p:txBody>
          <a:bodyPr wrap="square">
            <a:spAutoFit/>
          </a:bodyPr>
          <a:lstStyle/>
          <a:p>
            <a:r>
              <a:rPr lang="en-US" dirty="0"/>
              <a:t>Farming emergency? Questions about rice? Call or text and you shall receive an answer! This is </a:t>
            </a:r>
            <a:r>
              <a:rPr lang="en-US" dirty="0" err="1"/>
              <a:t>PhilRice’s</a:t>
            </a:r>
            <a:r>
              <a:rPr lang="en-US" dirty="0"/>
              <a:t> every day SMS-based help desk and customer support service.</a:t>
            </a:r>
            <a:endParaRPr lang="en-PH" dirty="0"/>
          </a:p>
          <a:p>
            <a:r>
              <a:rPr lang="en-US" dirty="0"/>
              <a:t>With its info-on-demand feature, you will receive requested information simply by texting the right keyword. For Example, text name of variety (e.g., Rc18) to receive varietal characteristics; name of pest or disease (e.g., STEMBORER) to know its management options; or SEEDS and name of </a:t>
            </a:r>
            <a:r>
              <a:rPr lang="en-US" dirty="0" err="1"/>
              <a:t>PhilRice</a:t>
            </a:r>
            <a:r>
              <a:rPr lang="en-US" dirty="0"/>
              <a:t> Station (e.g., SEEDS NUEVA ECIJA)  to know the seeds available in each station in the said province.</a:t>
            </a:r>
            <a:endParaRPr lang="en-PH" dirty="0"/>
          </a:p>
        </p:txBody>
      </p:sp>
      <p:sp>
        <p:nvSpPr>
          <p:cNvPr id="4" name="Rectangle 3"/>
          <p:cNvSpPr/>
          <p:nvPr/>
        </p:nvSpPr>
        <p:spPr>
          <a:xfrm>
            <a:off x="381000" y="2362941"/>
            <a:ext cx="4114800" cy="685059"/>
          </a:xfrm>
          <a:prstGeom prst="rect">
            <a:avLst/>
          </a:prstGeom>
          <a:solidFill>
            <a:schemeClr val="accent4">
              <a:alpha val="70000"/>
            </a:schemeClr>
          </a:solidFill>
        </p:spPr>
        <p:txBody>
          <a:bodyPr wrap="square">
            <a:spAutoFit/>
          </a:bodyPr>
          <a:lstStyle/>
          <a:p>
            <a:pPr>
              <a:lnSpc>
                <a:spcPct val="107000"/>
              </a:lnSpc>
            </a:pPr>
            <a:r>
              <a:rPr lang="en-US" b="1" dirty="0" err="1" smtClean="0">
                <a:latin typeface="Calibri" panose="020F0502020204030204" pitchFamily="34" charset="0"/>
                <a:ea typeface="Calibri" panose="020F0502020204030204" pitchFamily="34" charset="0"/>
                <a:cs typeface="Times New Roman" panose="02020603050405020304" pitchFamily="18" charset="0"/>
              </a:rPr>
              <a:t>PhilRice</a:t>
            </a:r>
            <a:r>
              <a:rPr lang="en-US" b="1" dirty="0" smtClean="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Text Center</a:t>
            </a:r>
            <a:r>
              <a:rPr lang="en-US" dirty="0">
                <a:latin typeface="Calibri" panose="020F0502020204030204" pitchFamily="34" charset="0"/>
                <a:ea typeface="Calibri" panose="020F0502020204030204" pitchFamily="34" charset="0"/>
                <a:cs typeface="Times New Roman" panose="02020603050405020304" pitchFamily="18" charset="0"/>
              </a:rPr>
              <a:t> </a:t>
            </a:r>
            <a:endParaRPr lang="en-PH"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          Send Text/ SMS to +63 920 911 1398</a:t>
            </a:r>
            <a:endParaRPr lang="en-PH"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0482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609600" y="381000"/>
            <a:ext cx="9235548" cy="6096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ICT Based Resources and Tools on Rice/Agriculture</a:t>
            </a:r>
          </a:p>
        </p:txBody>
      </p:sp>
      <p:sp>
        <p:nvSpPr>
          <p:cNvPr id="21" name="Rectangle 20"/>
          <p:cNvSpPr/>
          <p:nvPr/>
        </p:nvSpPr>
        <p:spPr bwMode="auto">
          <a:xfrm>
            <a:off x="103632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3" name="Rectangle 2"/>
          <p:cNvSpPr/>
          <p:nvPr/>
        </p:nvSpPr>
        <p:spPr>
          <a:xfrm>
            <a:off x="1905000" y="1402686"/>
            <a:ext cx="4572000" cy="646331"/>
          </a:xfrm>
          <a:prstGeom prst="rect">
            <a:avLst/>
          </a:prstGeom>
        </p:spPr>
        <p:txBody>
          <a:bodyPr>
            <a:spAutoFit/>
          </a:bodyPr>
          <a:lstStyle/>
          <a:p>
            <a:r>
              <a:rPr lang="en-US" b="1" dirty="0"/>
              <a:t>International Rice Research Institute </a:t>
            </a:r>
            <a:endParaRPr lang="en-PH" dirty="0"/>
          </a:p>
          <a:p>
            <a:r>
              <a:rPr lang="en-US" dirty="0"/>
              <a:t>IRRI Tel:  (63-2) 580-5600</a:t>
            </a:r>
            <a:endParaRPr lang="en-PH" dirty="0"/>
          </a:p>
        </p:txBody>
      </p:sp>
      <p:sp>
        <p:nvSpPr>
          <p:cNvPr id="2" name="Rectangle 1"/>
          <p:cNvSpPr/>
          <p:nvPr/>
        </p:nvSpPr>
        <p:spPr>
          <a:xfrm>
            <a:off x="1944915" y="2209800"/>
            <a:ext cx="2614177" cy="388696"/>
          </a:xfrm>
          <a:prstGeom prst="rect">
            <a:avLst/>
          </a:prstGeom>
        </p:spPr>
        <p:txBody>
          <a:bodyPr wrap="none">
            <a:spAutoFit/>
          </a:bodyPr>
          <a:lstStyle/>
          <a:p>
            <a:pPr>
              <a:lnSpc>
                <a:spcPct val="107000"/>
              </a:lnSpc>
            </a:pPr>
            <a:r>
              <a:rPr lang="en-US" b="1" dirty="0">
                <a:latin typeface="Calibri" panose="020F0502020204030204" pitchFamily="34" charset="0"/>
                <a:ea typeface="Calibri" panose="020F0502020204030204" pitchFamily="34" charset="0"/>
                <a:cs typeface="Times New Roman" panose="02020603050405020304" pitchFamily="18" charset="0"/>
              </a:rPr>
              <a:t>1.   Rice Knowledge Bank</a:t>
            </a:r>
            <a:r>
              <a:rPr lang="en-US" dirty="0">
                <a:latin typeface="Calibri" panose="020F0502020204030204" pitchFamily="34" charset="0"/>
                <a:ea typeface="Calibri" panose="020F0502020204030204" pitchFamily="34" charset="0"/>
                <a:cs typeface="Times New Roman" panose="02020603050405020304" pitchFamily="18" charset="0"/>
              </a:rPr>
              <a:t> </a:t>
            </a:r>
            <a:endParaRPr lang="en-PH"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http://1.bp.blogspot.com/-CX66HTSobIo/U2mhphI8wFI/AAAAAAAACUc/mIMeJ2RSgbQ/s1600/Bulletin_RKB.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 y="2667000"/>
            <a:ext cx="11811000" cy="36421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spTree>
    <p:extLst>
      <p:ext uri="{BB962C8B-B14F-4D97-AF65-F5344CB8AC3E}">
        <p14:creationId xmlns:p14="http://schemas.microsoft.com/office/powerpoint/2010/main" val="2356991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5" y="-147269"/>
            <a:ext cx="1671269" cy="1671269"/>
          </a:xfrm>
          <a:prstGeom prst="rect">
            <a:avLst/>
          </a:prstGeom>
        </p:spPr>
      </p:pic>
      <p:sp>
        <p:nvSpPr>
          <p:cNvPr id="3" name="Rectangle 2"/>
          <p:cNvSpPr/>
          <p:nvPr/>
        </p:nvSpPr>
        <p:spPr>
          <a:xfrm>
            <a:off x="838200" y="1402686"/>
            <a:ext cx="4572000" cy="646331"/>
          </a:xfrm>
          <a:prstGeom prst="rect">
            <a:avLst/>
          </a:prstGeom>
        </p:spPr>
        <p:txBody>
          <a:bodyPr>
            <a:spAutoFit/>
          </a:bodyPr>
          <a:lstStyle/>
          <a:p>
            <a:r>
              <a:rPr lang="en-US" b="1" dirty="0"/>
              <a:t>International Rice Research Institute </a:t>
            </a:r>
            <a:endParaRPr lang="en-PH" dirty="0"/>
          </a:p>
          <a:p>
            <a:r>
              <a:rPr lang="en-US" dirty="0"/>
              <a:t>IRRI Tel:  (63-2) 580-5600</a:t>
            </a:r>
            <a:endParaRPr lang="en-PH" dirty="0"/>
          </a:p>
        </p:txBody>
      </p:sp>
      <p:sp>
        <p:nvSpPr>
          <p:cNvPr id="2" name="Rectangle 1"/>
          <p:cNvSpPr/>
          <p:nvPr/>
        </p:nvSpPr>
        <p:spPr>
          <a:xfrm>
            <a:off x="838200" y="2418566"/>
            <a:ext cx="3773002" cy="1477328"/>
          </a:xfrm>
          <a:prstGeom prst="rect">
            <a:avLst/>
          </a:prstGeom>
        </p:spPr>
        <p:txBody>
          <a:bodyPr wrap="square">
            <a:spAutoFit/>
          </a:bodyPr>
          <a:lstStyle/>
          <a:p>
            <a:r>
              <a:rPr lang="en-US" b="1" dirty="0" smtClean="0"/>
              <a:t>Rice </a:t>
            </a:r>
            <a:r>
              <a:rPr lang="en-US" b="1" dirty="0"/>
              <a:t>Crop Manager</a:t>
            </a:r>
            <a:r>
              <a:rPr lang="en-US" dirty="0"/>
              <a:t> </a:t>
            </a:r>
            <a:endParaRPr lang="en-PH" dirty="0"/>
          </a:p>
          <a:p>
            <a:r>
              <a:rPr lang="en-US" dirty="0"/>
              <a:t>      http://webapps.irri.org/ph/rcm</a:t>
            </a:r>
            <a:endParaRPr lang="en-PH" dirty="0"/>
          </a:p>
          <a:p>
            <a:r>
              <a:rPr lang="en-US" dirty="0"/>
              <a:t>      (using an HTML5 compatible </a:t>
            </a:r>
          </a:p>
          <a:p>
            <a:r>
              <a:rPr lang="en-US" dirty="0"/>
              <a:t>      web browser on smartphones, </a:t>
            </a:r>
          </a:p>
          <a:p>
            <a:r>
              <a:rPr lang="en-US" dirty="0"/>
              <a:t>      tabs and computers)</a:t>
            </a:r>
            <a:endParaRPr lang="en-PH" dirty="0"/>
          </a:p>
        </p:txBody>
      </p:sp>
      <p:pic>
        <p:nvPicPr>
          <p:cNvPr id="5122" name="Picture 2" descr="http://webapps.irri.org/ph/rcm/res/farmer.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953000" y="1301900"/>
            <a:ext cx="6400800" cy="5270349"/>
          </a:xfrm>
          <a:prstGeom prst="rect">
            <a:avLst/>
          </a:prstGeom>
          <a:noFill/>
          <a:extLst>
            <a:ext uri="{909E8E84-426E-40DD-AFC4-6F175D3DCCD1}">
              <a14:hiddenFill xmlns:a14="http://schemas.microsoft.com/office/drawing/2010/main">
                <a:solidFill>
                  <a:srgbClr val="FFFFFF"/>
                </a:solidFill>
              </a14:hiddenFill>
            </a:ext>
          </a:extLst>
        </p:spPr>
      </p:pic>
      <p:sp>
        <p:nvSpPr>
          <p:cNvPr id="8" name="Inhaltsplatzhalter 2"/>
          <p:cNvSpPr>
            <a:spLocks noGrp="1"/>
          </p:cNvSpPr>
          <p:nvPr/>
        </p:nvSpPr>
        <p:spPr>
          <a:xfrm>
            <a:off x="609600" y="381000"/>
            <a:ext cx="9235548" cy="6096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ICT Based Resources and Tools on Rice/Agriculture</a:t>
            </a:r>
          </a:p>
        </p:txBody>
      </p:sp>
      <p:pic>
        <p:nvPicPr>
          <p:cNvPr id="9" name="Picture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32351" y="5935661"/>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96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cdn8.staztic.com/app/a/4442/4442934/rice-doctor-1-b-512x250.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9600" y="1530567"/>
            <a:ext cx="10820400" cy="490934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bwMode="auto">
          <a:xfrm>
            <a:off x="103632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3" name="Rectangle 2"/>
          <p:cNvSpPr/>
          <p:nvPr/>
        </p:nvSpPr>
        <p:spPr>
          <a:xfrm>
            <a:off x="990600" y="1371600"/>
            <a:ext cx="4572000" cy="646331"/>
          </a:xfrm>
          <a:prstGeom prst="rect">
            <a:avLst/>
          </a:prstGeom>
        </p:spPr>
        <p:txBody>
          <a:bodyPr>
            <a:spAutoFit/>
          </a:bodyPr>
          <a:lstStyle/>
          <a:p>
            <a:r>
              <a:rPr lang="en-US" b="1" dirty="0"/>
              <a:t>International Rice Research Institute </a:t>
            </a:r>
            <a:endParaRPr lang="en-PH" dirty="0"/>
          </a:p>
          <a:p>
            <a:r>
              <a:rPr lang="en-US" dirty="0"/>
              <a:t>IRRI Tel:  (63-2) 580-5600</a:t>
            </a:r>
            <a:endParaRPr lang="en-PH" dirty="0"/>
          </a:p>
        </p:txBody>
      </p:sp>
      <p:sp>
        <p:nvSpPr>
          <p:cNvPr id="2" name="Rectangle 1"/>
          <p:cNvSpPr/>
          <p:nvPr/>
        </p:nvSpPr>
        <p:spPr>
          <a:xfrm>
            <a:off x="6209198" y="1411069"/>
            <a:ext cx="3773002" cy="646331"/>
          </a:xfrm>
          <a:prstGeom prst="rect">
            <a:avLst/>
          </a:prstGeom>
        </p:spPr>
        <p:txBody>
          <a:bodyPr wrap="square">
            <a:spAutoFit/>
          </a:bodyPr>
          <a:lstStyle/>
          <a:p>
            <a:r>
              <a:rPr lang="en-US" b="1" dirty="0" smtClean="0"/>
              <a:t>Rice </a:t>
            </a:r>
            <a:r>
              <a:rPr lang="en-US" b="1" dirty="0"/>
              <a:t>Doctor </a:t>
            </a:r>
            <a:endParaRPr lang="en-PH" b="1" dirty="0"/>
          </a:p>
          <a:p>
            <a:r>
              <a:rPr lang="en-US" dirty="0"/>
              <a:t>      http://ricedoctor.irri.org</a:t>
            </a:r>
            <a:endParaRPr lang="en-PH" dirty="0"/>
          </a:p>
        </p:txBody>
      </p:sp>
      <p:sp>
        <p:nvSpPr>
          <p:cNvPr id="8" name="Inhaltsplatzhalter 2"/>
          <p:cNvSpPr>
            <a:spLocks noGrp="1"/>
          </p:cNvSpPr>
          <p:nvPr/>
        </p:nvSpPr>
        <p:spPr>
          <a:xfrm>
            <a:off x="609600" y="381000"/>
            <a:ext cx="9235548" cy="6096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ICT Based Resources and Tools on Rice/Agriculture</a:t>
            </a:r>
          </a:p>
        </p:txBody>
      </p:sp>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9" name="Picture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114800" y="59436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843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bwMode="auto">
          <a:xfrm>
            <a:off x="103632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3" name="Rectangle 2"/>
          <p:cNvSpPr/>
          <p:nvPr/>
        </p:nvSpPr>
        <p:spPr>
          <a:xfrm>
            <a:off x="685800" y="1402686"/>
            <a:ext cx="4572000" cy="646331"/>
          </a:xfrm>
          <a:prstGeom prst="rect">
            <a:avLst/>
          </a:prstGeom>
        </p:spPr>
        <p:txBody>
          <a:bodyPr>
            <a:spAutoFit/>
          </a:bodyPr>
          <a:lstStyle/>
          <a:p>
            <a:r>
              <a:rPr lang="en-US" b="1" dirty="0"/>
              <a:t>International Rice Research Institute </a:t>
            </a:r>
            <a:endParaRPr lang="en-PH" dirty="0"/>
          </a:p>
          <a:p>
            <a:r>
              <a:rPr lang="en-US" dirty="0"/>
              <a:t>IRRI Tel:  (63-2) 580-5600</a:t>
            </a:r>
            <a:endParaRPr lang="en-PH" dirty="0"/>
          </a:p>
        </p:txBody>
      </p:sp>
      <p:sp>
        <p:nvSpPr>
          <p:cNvPr id="2" name="Rectangle 1"/>
          <p:cNvSpPr/>
          <p:nvPr/>
        </p:nvSpPr>
        <p:spPr>
          <a:xfrm>
            <a:off x="685800" y="2477869"/>
            <a:ext cx="10515600" cy="830997"/>
          </a:xfrm>
          <a:prstGeom prst="rect">
            <a:avLst/>
          </a:prstGeom>
        </p:spPr>
        <p:txBody>
          <a:bodyPr wrap="square">
            <a:spAutoFit/>
          </a:bodyPr>
          <a:lstStyle/>
          <a:p>
            <a:r>
              <a:rPr lang="en-US" sz="2400" b="1" dirty="0" smtClean="0"/>
              <a:t>Weed </a:t>
            </a:r>
            <a:r>
              <a:rPr lang="en-US" sz="2400" b="1" dirty="0"/>
              <a:t>identification Tool</a:t>
            </a:r>
            <a:r>
              <a:rPr lang="en-US" sz="2400" dirty="0"/>
              <a:t> </a:t>
            </a:r>
            <a:endParaRPr lang="en-PH" sz="2400" dirty="0"/>
          </a:p>
          <a:p>
            <a:r>
              <a:rPr lang="en-US" sz="2400" dirty="0"/>
              <a:t>      http://www.knowlegebank.irri./org/decision-tools/weed-identification</a:t>
            </a:r>
            <a:endParaRPr lang="en-PH" sz="2400" dirty="0"/>
          </a:p>
        </p:txBody>
      </p:sp>
      <p:sp>
        <p:nvSpPr>
          <p:cNvPr id="4" name="Rectangle 3"/>
          <p:cNvSpPr/>
          <p:nvPr/>
        </p:nvSpPr>
        <p:spPr>
          <a:xfrm>
            <a:off x="742950" y="3438177"/>
            <a:ext cx="10896600" cy="1277850"/>
          </a:xfrm>
          <a:prstGeom prst="rect">
            <a:avLst/>
          </a:prstGeom>
        </p:spPr>
        <p:txBody>
          <a:bodyPr wrap="square">
            <a:spAutoFit/>
          </a:bodyPr>
          <a:lstStyle/>
          <a:p>
            <a:pPr>
              <a:lnSpc>
                <a:spcPct val="107000"/>
              </a:lnSpc>
            </a:pPr>
            <a:r>
              <a:rPr lang="en-US" sz="2400" dirty="0">
                <a:latin typeface="Calibri" panose="020F0502020204030204" pitchFamily="34" charset="0"/>
                <a:ea typeface="Calibri" panose="020F0502020204030204" pitchFamily="34" charset="0"/>
                <a:cs typeface="Times New Roman" panose="02020603050405020304" pitchFamily="18" charset="0"/>
              </a:rPr>
              <a:t>If the weeds is your problem, Weed Smart is for you! This weed identification tool helps identify the major weeds of rice and also gives additional information, such as on management and geographical distribution of weeds. </a:t>
            </a:r>
            <a:endParaRPr lang="en-PH"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704850" y="5215235"/>
            <a:ext cx="5736507" cy="461665"/>
          </a:xfrm>
          <a:prstGeom prst="rect">
            <a:avLst/>
          </a:prstGeom>
        </p:spPr>
        <p:txBody>
          <a:bodyPr wrap="none">
            <a:spAutoFit/>
          </a:bodyPr>
          <a:lstStyle/>
          <a:p>
            <a:r>
              <a:rPr lang="en-US" sz="2400" b="1" dirty="0" smtClean="0">
                <a:latin typeface="+mj-lt"/>
                <a:ea typeface="Calibri" panose="020F0502020204030204" pitchFamily="34" charset="0"/>
                <a:cs typeface="Times New Roman" panose="02020603050405020304" pitchFamily="18" charset="0"/>
              </a:rPr>
              <a:t>IRRI </a:t>
            </a:r>
            <a:r>
              <a:rPr lang="en-US" sz="2400" b="1" dirty="0">
                <a:latin typeface="+mj-lt"/>
                <a:ea typeface="Calibri" panose="020F0502020204030204" pitchFamily="34" charset="0"/>
                <a:cs typeface="Times New Roman" panose="02020603050405020304" pitchFamily="18" charset="0"/>
              </a:rPr>
              <a:t>Library/ Trainings / Scholarships</a:t>
            </a:r>
            <a:r>
              <a:rPr lang="en-US" sz="2400" dirty="0">
                <a:latin typeface="+mj-lt"/>
                <a:ea typeface="Calibri" panose="020F0502020204030204" pitchFamily="34" charset="0"/>
                <a:cs typeface="Times New Roman" panose="02020603050405020304" pitchFamily="18" charset="0"/>
              </a:rPr>
              <a:t> </a:t>
            </a:r>
            <a:endParaRPr lang="en-PH" sz="2400" dirty="0">
              <a:latin typeface="+mj-lt"/>
            </a:endParaRPr>
          </a:p>
        </p:txBody>
      </p:sp>
      <p:sp>
        <p:nvSpPr>
          <p:cNvPr id="8" name="Inhaltsplatzhalter 2"/>
          <p:cNvSpPr>
            <a:spLocks noGrp="1"/>
          </p:cNvSpPr>
          <p:nvPr/>
        </p:nvSpPr>
        <p:spPr>
          <a:xfrm>
            <a:off x="609600" y="381000"/>
            <a:ext cx="9235548" cy="6096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ICT Based Resources and Tools on Rice/Agriculture</a:t>
            </a: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910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94487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6" y="-152400"/>
            <a:ext cx="1524000" cy="1524000"/>
          </a:xfrm>
          <a:prstGeom prst="rect">
            <a:avLst/>
          </a:prstGeom>
        </p:spPr>
      </p:pic>
      <p:sp>
        <p:nvSpPr>
          <p:cNvPr id="6" name="Rectangle 5"/>
          <p:cNvSpPr/>
          <p:nvPr/>
        </p:nvSpPr>
        <p:spPr>
          <a:xfrm>
            <a:off x="609600" y="405826"/>
            <a:ext cx="7650812" cy="584775"/>
          </a:xfrm>
          <a:prstGeom prst="rect">
            <a:avLst/>
          </a:prstGeom>
        </p:spPr>
        <p:txBody>
          <a:bodyPr wrap="none">
            <a:spAutoFit/>
          </a:bodyPr>
          <a:lstStyle/>
          <a:p>
            <a:r>
              <a:rPr lang="en-PH" sz="3200" b="1" dirty="0">
                <a:latin typeface="Garamond" panose="02020404030301010803" pitchFamily="18" charset="0"/>
                <a:ea typeface="Calibri" panose="020F0502020204030204" pitchFamily="34" charset="0"/>
                <a:cs typeface="Times New Roman" panose="02020603050405020304" pitchFamily="18" charset="0"/>
              </a:rPr>
              <a:t>BUREAUS and ATTACHED AGENCIES </a:t>
            </a:r>
            <a:endParaRPr lang="en-PH" sz="3200" dirty="0">
              <a:latin typeface="Garamond" panose="02020404030301010803"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538777279"/>
              </p:ext>
            </p:extLst>
          </p:nvPr>
        </p:nvGraphicFramePr>
        <p:xfrm>
          <a:off x="609600" y="1219201"/>
          <a:ext cx="10896600" cy="5236992"/>
        </p:xfrm>
        <a:graphic>
          <a:graphicData uri="http://schemas.openxmlformats.org/drawingml/2006/table">
            <a:tbl>
              <a:tblPr firstRow="1" firstCol="1" bandRow="1">
                <a:tableStyleId>{21E4AEA4-8DFA-4A89-87EB-49C32662AFE0}</a:tableStyleId>
              </a:tblPr>
              <a:tblGrid>
                <a:gridCol w="4414296"/>
                <a:gridCol w="3535803"/>
                <a:gridCol w="2946501"/>
              </a:tblGrid>
              <a:tr h="324082">
                <a:tc>
                  <a:txBody>
                    <a:bodyPr/>
                    <a:lstStyle/>
                    <a:p>
                      <a:pPr marL="0" marR="0" algn="ctr">
                        <a:lnSpc>
                          <a:spcPct val="107000"/>
                        </a:lnSpc>
                        <a:spcBef>
                          <a:spcPts val="0"/>
                        </a:spcBef>
                        <a:spcAft>
                          <a:spcPts val="0"/>
                        </a:spcAft>
                      </a:pPr>
                      <a:r>
                        <a:rPr lang="en-PH" sz="2000" dirty="0">
                          <a:effectLst/>
                        </a:rPr>
                        <a:t>Name of Agency</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gn="ctr">
                        <a:lnSpc>
                          <a:spcPct val="107000"/>
                        </a:lnSpc>
                        <a:spcBef>
                          <a:spcPts val="0"/>
                        </a:spcBef>
                        <a:spcAft>
                          <a:spcPts val="0"/>
                        </a:spcAft>
                      </a:pPr>
                      <a:r>
                        <a:rPr lang="en-PH" sz="2000" dirty="0">
                          <a:effectLst/>
                        </a:rPr>
                        <a:t>Office Address</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gn="ctr">
                        <a:lnSpc>
                          <a:spcPct val="107000"/>
                        </a:lnSpc>
                        <a:spcBef>
                          <a:spcPts val="0"/>
                        </a:spcBef>
                        <a:spcAft>
                          <a:spcPts val="0"/>
                        </a:spcAft>
                      </a:pPr>
                      <a:r>
                        <a:rPr lang="en-PH" sz="2000" dirty="0">
                          <a:effectLst/>
                        </a:rPr>
                        <a:t>Contact Information</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658544">
                <a:tc>
                  <a:txBody>
                    <a:bodyPr/>
                    <a:lstStyle/>
                    <a:p>
                      <a:pPr marL="0" marR="0">
                        <a:lnSpc>
                          <a:spcPct val="107000"/>
                        </a:lnSpc>
                        <a:spcBef>
                          <a:spcPts val="0"/>
                        </a:spcBef>
                        <a:spcAft>
                          <a:spcPts val="0"/>
                        </a:spcAft>
                      </a:pPr>
                      <a:r>
                        <a:rPr lang="en-PH" sz="2000" dirty="0">
                          <a:effectLst/>
                        </a:rPr>
                        <a:t>Department of Agriculture </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2000">
                          <a:effectLst/>
                        </a:rPr>
                        <a:t>Elliptical Road, Diliman, Quezon City</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2000" dirty="0">
                          <a:effectLst/>
                        </a:rPr>
                        <a:t>(02) 920 – 3986 / 43 to 69 or 020-2223</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658544">
                <a:tc>
                  <a:txBody>
                    <a:bodyPr/>
                    <a:lstStyle/>
                    <a:p>
                      <a:pPr marL="0" marR="0">
                        <a:lnSpc>
                          <a:spcPct val="107000"/>
                        </a:lnSpc>
                        <a:spcBef>
                          <a:spcPts val="0"/>
                        </a:spcBef>
                        <a:spcAft>
                          <a:spcPts val="0"/>
                        </a:spcAft>
                      </a:pPr>
                      <a:r>
                        <a:rPr lang="en-PH" sz="2000">
                          <a:effectLst/>
                        </a:rPr>
                        <a:t>Agribusiness and Marketing Assistance Services (AMAS)</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2000">
                          <a:effectLst/>
                        </a:rPr>
                        <a:t>Elliptical Road, Diliman, Quezon City</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2000" dirty="0">
                          <a:effectLst/>
                        </a:rPr>
                        <a:t>920-4077</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658544">
                <a:tc>
                  <a:txBody>
                    <a:bodyPr/>
                    <a:lstStyle/>
                    <a:p>
                      <a:pPr marL="0" marR="0">
                        <a:lnSpc>
                          <a:spcPct val="107000"/>
                        </a:lnSpc>
                        <a:spcBef>
                          <a:spcPts val="0"/>
                        </a:spcBef>
                        <a:spcAft>
                          <a:spcPts val="0"/>
                        </a:spcAft>
                      </a:pPr>
                      <a:r>
                        <a:rPr lang="en-PH" sz="2000">
                          <a:effectLst/>
                        </a:rPr>
                        <a:t>Bureau of Agriculture and Fisheries Standard BAFS)</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2000">
                          <a:effectLst/>
                        </a:rPr>
                        <a:t>BPI Compound, Visayas Ave., Diliman Quezon City</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2000" dirty="0">
                          <a:effectLst/>
                        </a:rPr>
                        <a:t>920-6131/34</a:t>
                      </a:r>
                    </a:p>
                    <a:p>
                      <a:pPr marL="0" marR="0">
                        <a:lnSpc>
                          <a:spcPct val="107000"/>
                        </a:lnSpc>
                        <a:spcBef>
                          <a:spcPts val="0"/>
                        </a:spcBef>
                        <a:spcAft>
                          <a:spcPts val="0"/>
                        </a:spcAft>
                      </a:pPr>
                      <a:r>
                        <a:rPr lang="en-PH" sz="2000" dirty="0">
                          <a:effectLst/>
                        </a:rPr>
                        <a:t>455-0031</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972246">
                <a:tc>
                  <a:txBody>
                    <a:bodyPr/>
                    <a:lstStyle/>
                    <a:p>
                      <a:pPr marL="0" marR="0">
                        <a:lnSpc>
                          <a:spcPct val="107000"/>
                        </a:lnSpc>
                        <a:spcBef>
                          <a:spcPts val="0"/>
                        </a:spcBef>
                        <a:spcAft>
                          <a:spcPts val="0"/>
                        </a:spcAft>
                      </a:pPr>
                      <a:r>
                        <a:rPr lang="en-PH" sz="2000">
                          <a:effectLst/>
                        </a:rPr>
                        <a:t>Bureau of Agricultural Research (BAR)</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US" sz="2000">
                          <a:effectLst/>
                        </a:rPr>
                        <a:t>RDMIC Building, Visayas Ave. </a:t>
                      </a:r>
                      <a:br>
                        <a:rPr lang="en-US" sz="2000">
                          <a:effectLst/>
                        </a:rPr>
                      </a:br>
                      <a:r>
                        <a:rPr lang="en-US" sz="2000">
                          <a:effectLst/>
                        </a:rPr>
                        <a:t>cor. Elliptical Road, Diliman</a:t>
                      </a:r>
                      <a:br>
                        <a:rPr lang="en-US" sz="2000">
                          <a:effectLst/>
                        </a:rPr>
                      </a:br>
                      <a:r>
                        <a:rPr lang="en-US" sz="2000">
                          <a:effectLst/>
                        </a:rPr>
                        <a:t>Quezon City</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US" sz="2000" dirty="0">
                          <a:effectLst/>
                        </a:rPr>
                        <a:t>+</a:t>
                      </a:r>
                      <a:r>
                        <a:rPr lang="en-PH" sz="2000" dirty="0">
                          <a:effectLst/>
                        </a:rPr>
                        <a:t>63 2 928-8624 / +63 2 928-8505</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592769">
                <a:tc>
                  <a:txBody>
                    <a:bodyPr/>
                    <a:lstStyle/>
                    <a:p>
                      <a:pPr marL="0" marR="0">
                        <a:lnSpc>
                          <a:spcPct val="107000"/>
                        </a:lnSpc>
                        <a:spcBef>
                          <a:spcPts val="0"/>
                        </a:spcBef>
                        <a:spcAft>
                          <a:spcPts val="0"/>
                        </a:spcAft>
                      </a:pPr>
                      <a:r>
                        <a:rPr lang="en-PH" sz="2000" dirty="0">
                          <a:effectLst/>
                        </a:rPr>
                        <a:t>Bureau of Agricultural Statistics (BAS)</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US" sz="2000">
                          <a:effectLst/>
                        </a:rPr>
                        <a:t>2nd Flr. Ben-Lor Bldg., 1184 Quezon Avenue, Quezon City</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US" sz="2000" dirty="0">
                          <a:effectLst/>
                        </a:rPr>
                        <a:t>Tel.no: (632)371-20-50, (632)371-20-92</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592505">
                <a:tc>
                  <a:txBody>
                    <a:bodyPr/>
                    <a:lstStyle/>
                    <a:p>
                      <a:pPr marL="0" marR="0">
                        <a:lnSpc>
                          <a:spcPct val="107000"/>
                        </a:lnSpc>
                        <a:spcBef>
                          <a:spcPts val="0"/>
                        </a:spcBef>
                        <a:spcAft>
                          <a:spcPts val="0"/>
                        </a:spcAft>
                      </a:pPr>
                      <a:r>
                        <a:rPr lang="en-PH" sz="2000">
                          <a:effectLst/>
                        </a:rPr>
                        <a:t>Bureau of Plant Industry (BPI)</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US" sz="2000">
                          <a:effectLst/>
                        </a:rPr>
                        <a:t>692 San Andres Street, Malate, Manila</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2000" dirty="0">
                          <a:effectLst/>
                        </a:rPr>
                        <a:t>(02) 525-7857 or 525-7909 </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648164">
                <a:tc>
                  <a:txBody>
                    <a:bodyPr/>
                    <a:lstStyle/>
                    <a:p>
                      <a:pPr marL="0" marR="0">
                        <a:lnSpc>
                          <a:spcPct val="107000"/>
                        </a:lnSpc>
                        <a:spcBef>
                          <a:spcPts val="0"/>
                        </a:spcBef>
                        <a:spcAft>
                          <a:spcPts val="0"/>
                        </a:spcAft>
                      </a:pPr>
                      <a:r>
                        <a:rPr lang="en-PH" sz="2000" dirty="0">
                          <a:effectLst/>
                        </a:rPr>
                        <a:t>Bureau of Soils and Water </a:t>
                      </a:r>
                      <a:r>
                        <a:rPr lang="en-PH" sz="2000" dirty="0" err="1">
                          <a:effectLst/>
                        </a:rPr>
                        <a:t>Managemnet</a:t>
                      </a:r>
                      <a:r>
                        <a:rPr lang="en-PH" sz="2000" dirty="0">
                          <a:effectLst/>
                        </a:rPr>
                        <a:t> (BSWM)</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2000">
                          <a:effectLst/>
                        </a:rPr>
                        <a:t>Visayas Avenue, Diliman, Quezon City</a:t>
                      </a:r>
                      <a:endParaRPr lang="en-PH" sz="20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US" sz="2000" dirty="0">
                          <a:effectLst/>
                        </a:rPr>
                        <a:t>(632) 920-4382</a:t>
                      </a:r>
                      <a:endParaRPr lang="en-PH" sz="2000" dirty="0">
                        <a:effectLst/>
                      </a:endParaRPr>
                    </a:p>
                    <a:p>
                      <a:pPr marL="0" marR="0">
                        <a:lnSpc>
                          <a:spcPct val="107000"/>
                        </a:lnSpc>
                        <a:spcBef>
                          <a:spcPts val="0"/>
                        </a:spcBef>
                        <a:spcAft>
                          <a:spcPts val="0"/>
                        </a:spcAft>
                      </a:pPr>
                      <a:r>
                        <a:rPr lang="en-US" sz="2000" dirty="0">
                          <a:effectLst/>
                        </a:rPr>
                        <a:t>(632) 923-0433</a:t>
                      </a:r>
                      <a:endParaRPr lang="en-PH"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bl>
          </a:graphicData>
        </a:graphic>
      </p:graphicFrame>
      <p:pic>
        <p:nvPicPr>
          <p:cNvPr id="7"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527647" y="-37927"/>
            <a:ext cx="1252257" cy="1252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1162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593524" y="478868"/>
            <a:ext cx="9522026" cy="450104"/>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Outcomes:</a:t>
            </a:r>
          </a:p>
        </p:txBody>
      </p:sp>
      <p:sp>
        <p:nvSpPr>
          <p:cNvPr id="2" name="TextBox 1"/>
          <p:cNvSpPr txBox="1"/>
          <p:nvPr/>
        </p:nvSpPr>
        <p:spPr>
          <a:xfrm>
            <a:off x="579619" y="1342457"/>
            <a:ext cx="10837750" cy="954107"/>
          </a:xfrm>
          <a:prstGeom prst="rect">
            <a:avLst/>
          </a:prstGeom>
          <a:noFill/>
        </p:spPr>
        <p:txBody>
          <a:bodyPr wrap="square" rtlCol="0">
            <a:spAutoFit/>
          </a:bodyPr>
          <a:lstStyle/>
          <a:p>
            <a:pPr lvl="0" algn="just"/>
            <a:r>
              <a:rPr lang="en-PH" sz="2800" dirty="0">
                <a:latin typeface="Garamond" panose="02020404030301010803" pitchFamily="18" charset="0"/>
              </a:rPr>
              <a:t>At the end of the module, </a:t>
            </a:r>
            <a:r>
              <a:rPr lang="en-PH" sz="2800" dirty="0" smtClean="0">
                <a:latin typeface="Garamond" panose="02020404030301010803" pitchFamily="18" charset="0"/>
              </a:rPr>
              <a:t>participants are expected to be able to:</a:t>
            </a:r>
            <a:endParaRPr lang="en-PH" sz="2800" dirty="0">
              <a:latin typeface="Garamond" panose="02020404030301010803" pitchFamily="18" charset="0"/>
            </a:endParaRPr>
          </a:p>
          <a:p>
            <a:pPr lvl="0" algn="just"/>
            <a:endParaRPr lang="en-PH" sz="2800" dirty="0">
              <a:latin typeface="Garamond" panose="02020404030301010803" pitchFamily="18" charset="0"/>
            </a:endParaRPr>
          </a:p>
        </p:txBody>
      </p:sp>
      <p:graphicFrame>
        <p:nvGraphicFramePr>
          <p:cNvPr id="3" name="Diagram 2"/>
          <p:cNvGraphicFramePr/>
          <p:nvPr>
            <p:extLst>
              <p:ext uri="{D42A27DB-BD31-4B8C-83A1-F6EECF244321}">
                <p14:modId xmlns:p14="http://schemas.microsoft.com/office/powerpoint/2010/main" val="1548319589"/>
              </p:ext>
            </p:extLst>
          </p:nvPr>
        </p:nvGraphicFramePr>
        <p:xfrm>
          <a:off x="562708" y="1838559"/>
          <a:ext cx="10972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bwMode="auto">
          <a:xfrm>
            <a:off x="10439400" y="2648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pic>
        <p:nvPicPr>
          <p:cNvPr id="6" name="Picture 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391776" y="48622"/>
            <a:ext cx="1571624" cy="1571624"/>
          </a:xfrm>
          <a:prstGeom prst="rect">
            <a:avLst/>
          </a:prstGeom>
        </p:spPr>
      </p:pic>
      <p:pic>
        <p:nvPicPr>
          <p:cNvPr id="8" name="Picture 9"/>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452703" y="70990"/>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77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5" y="-152400"/>
            <a:ext cx="1671269" cy="1671269"/>
          </a:xfrm>
          <a:prstGeom prst="rect">
            <a:avLst/>
          </a:prstGeom>
        </p:spPr>
      </p:pic>
      <p:sp>
        <p:nvSpPr>
          <p:cNvPr id="6" name="Rectangle 5"/>
          <p:cNvSpPr/>
          <p:nvPr/>
        </p:nvSpPr>
        <p:spPr>
          <a:xfrm>
            <a:off x="609600" y="405826"/>
            <a:ext cx="7650812" cy="584775"/>
          </a:xfrm>
          <a:prstGeom prst="rect">
            <a:avLst/>
          </a:prstGeom>
        </p:spPr>
        <p:txBody>
          <a:bodyPr wrap="none">
            <a:spAutoFit/>
          </a:bodyPr>
          <a:lstStyle/>
          <a:p>
            <a:r>
              <a:rPr lang="en-PH" sz="3200" b="1" dirty="0">
                <a:latin typeface="Garamond" panose="02020404030301010803" pitchFamily="18" charset="0"/>
                <a:ea typeface="Calibri" panose="020F0502020204030204" pitchFamily="34" charset="0"/>
                <a:cs typeface="Times New Roman" panose="02020603050405020304" pitchFamily="18" charset="0"/>
              </a:rPr>
              <a:t>BUREAUS and ATTACHED AGENCIES </a:t>
            </a:r>
            <a:endParaRPr lang="en-PH" sz="3200" dirty="0">
              <a:latin typeface="Garamond" panose="02020404030301010803"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855238366"/>
              </p:ext>
            </p:extLst>
          </p:nvPr>
        </p:nvGraphicFramePr>
        <p:xfrm>
          <a:off x="609600" y="1447800"/>
          <a:ext cx="10896600" cy="4569175"/>
        </p:xfrm>
        <a:graphic>
          <a:graphicData uri="http://schemas.openxmlformats.org/drawingml/2006/table">
            <a:tbl>
              <a:tblPr firstRow="1" firstCol="1" bandRow="1">
                <a:tableStyleId>{21E4AEA4-8DFA-4A89-87EB-49C32662AFE0}</a:tableStyleId>
              </a:tblPr>
              <a:tblGrid>
                <a:gridCol w="4414296"/>
                <a:gridCol w="3535803"/>
                <a:gridCol w="2946501"/>
              </a:tblGrid>
              <a:tr h="267225">
                <a:tc>
                  <a:txBody>
                    <a:bodyPr/>
                    <a:lstStyle/>
                    <a:p>
                      <a:pPr marL="0" marR="0" algn="ctr">
                        <a:lnSpc>
                          <a:spcPct val="107000"/>
                        </a:lnSpc>
                        <a:spcBef>
                          <a:spcPts val="0"/>
                        </a:spcBef>
                        <a:spcAft>
                          <a:spcPts val="0"/>
                        </a:spcAft>
                      </a:pPr>
                      <a:r>
                        <a:rPr lang="en-PH" sz="1600" dirty="0">
                          <a:effectLst/>
                        </a:rPr>
                        <a:t>Name of Agency</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gn="ctr">
                        <a:lnSpc>
                          <a:spcPct val="107000"/>
                        </a:lnSpc>
                        <a:spcBef>
                          <a:spcPts val="0"/>
                        </a:spcBef>
                        <a:spcAft>
                          <a:spcPts val="0"/>
                        </a:spcAft>
                      </a:pPr>
                      <a:r>
                        <a:rPr lang="en-PH" sz="1600" dirty="0">
                          <a:effectLst/>
                        </a:rPr>
                        <a:t>Office Address</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gn="ctr">
                        <a:lnSpc>
                          <a:spcPct val="107000"/>
                        </a:lnSpc>
                        <a:spcBef>
                          <a:spcPts val="0"/>
                        </a:spcBef>
                        <a:spcAft>
                          <a:spcPts val="0"/>
                        </a:spcAft>
                      </a:pPr>
                      <a:r>
                        <a:rPr lang="en-PH" sz="1600" dirty="0">
                          <a:effectLst/>
                        </a:rPr>
                        <a:t>Contact Information</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1100122">
                <a:tc>
                  <a:txBody>
                    <a:bodyPr/>
                    <a:lstStyle/>
                    <a:p>
                      <a:pPr marL="0" marR="0">
                        <a:lnSpc>
                          <a:spcPct val="107000"/>
                        </a:lnSpc>
                        <a:spcBef>
                          <a:spcPts val="0"/>
                        </a:spcBef>
                        <a:spcAft>
                          <a:spcPts val="0"/>
                        </a:spcAft>
                      </a:pPr>
                      <a:r>
                        <a:rPr lang="en-PH" sz="1600" dirty="0">
                          <a:effectLst/>
                        </a:rPr>
                        <a:t>Fertilizer and Pesticide Authority (FPA)</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1600">
                          <a:effectLst/>
                        </a:rPr>
                        <a:t>FPA Bldg., BAI Compound, Visayas Ave., Diliman, Quezon City</a:t>
                      </a:r>
                      <a:br>
                        <a:rPr lang="en-PH" sz="1600">
                          <a:effectLst/>
                        </a:rPr>
                      </a:br>
                      <a:endParaRPr lang="en-PH" sz="16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1600" dirty="0">
                          <a:effectLst/>
                        </a:rPr>
                        <a:t>920-8173</a:t>
                      </a:r>
                    </a:p>
                    <a:p>
                      <a:pPr marL="0" marR="0">
                        <a:lnSpc>
                          <a:spcPct val="107000"/>
                        </a:lnSpc>
                        <a:spcBef>
                          <a:spcPts val="0"/>
                        </a:spcBef>
                        <a:spcAft>
                          <a:spcPts val="0"/>
                        </a:spcAft>
                      </a:pPr>
                      <a:r>
                        <a:rPr lang="en-PH" sz="1600" dirty="0">
                          <a:effectLst/>
                        </a:rPr>
                        <a:t>920-0068 </a:t>
                      </a:r>
                    </a:p>
                    <a:p>
                      <a:pPr marL="0" marR="0">
                        <a:lnSpc>
                          <a:spcPct val="107000"/>
                        </a:lnSpc>
                        <a:spcBef>
                          <a:spcPts val="0"/>
                        </a:spcBef>
                        <a:spcAft>
                          <a:spcPts val="0"/>
                        </a:spcAft>
                      </a:pPr>
                      <a:r>
                        <a:rPr lang="en-PH" sz="1600" dirty="0">
                          <a:effectLst/>
                        </a:rPr>
                        <a:t>9208573</a:t>
                      </a:r>
                    </a:p>
                    <a:p>
                      <a:pPr marL="0" marR="0">
                        <a:lnSpc>
                          <a:spcPct val="107000"/>
                        </a:lnSpc>
                        <a:spcBef>
                          <a:spcPts val="0"/>
                        </a:spcBef>
                        <a:spcAft>
                          <a:spcPts val="0"/>
                        </a:spcAft>
                      </a:pPr>
                      <a:r>
                        <a:rPr lang="en-PH" sz="1600" dirty="0">
                          <a:effectLst/>
                        </a:rPr>
                        <a:t>384-3957  </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1147253">
                <a:tc>
                  <a:txBody>
                    <a:bodyPr/>
                    <a:lstStyle/>
                    <a:p>
                      <a:pPr marL="0" marR="0">
                        <a:lnSpc>
                          <a:spcPct val="107000"/>
                        </a:lnSpc>
                        <a:spcBef>
                          <a:spcPts val="0"/>
                        </a:spcBef>
                        <a:spcAft>
                          <a:spcPts val="0"/>
                        </a:spcAft>
                      </a:pPr>
                      <a:r>
                        <a:rPr lang="en-PH" sz="1600" dirty="0">
                          <a:effectLst/>
                        </a:rPr>
                        <a:t>Philippine </a:t>
                      </a:r>
                      <a:r>
                        <a:rPr lang="en-PH" sz="1600" dirty="0" err="1">
                          <a:effectLst/>
                        </a:rPr>
                        <a:t>Center</a:t>
                      </a:r>
                      <a:r>
                        <a:rPr lang="en-PH" sz="1600" dirty="0">
                          <a:effectLst/>
                        </a:rPr>
                        <a:t> for Postharvest Development and Mechanization (PHILMECH)</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US" sz="1600" dirty="0">
                          <a:effectLst/>
                        </a:rPr>
                        <a:t>Central Luzon State University (CLSU) Compound, Science City of Munoz, Nueva </a:t>
                      </a:r>
                      <a:r>
                        <a:rPr lang="en-US" sz="1600" dirty="0" err="1">
                          <a:effectLst/>
                        </a:rPr>
                        <a:t>Ecija</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1600" dirty="0">
                          <a:effectLst/>
                        </a:rPr>
                        <a:t>(+6344) 4560-213</a:t>
                      </a:r>
                    </a:p>
                    <a:p>
                      <a:pPr marL="0" marR="0">
                        <a:lnSpc>
                          <a:spcPct val="107000"/>
                        </a:lnSpc>
                        <a:spcBef>
                          <a:spcPts val="0"/>
                        </a:spcBef>
                        <a:spcAft>
                          <a:spcPts val="0"/>
                        </a:spcAft>
                      </a:pPr>
                      <a:r>
                        <a:rPr lang="en-PH" sz="1600" dirty="0">
                          <a:effectLst/>
                        </a:rPr>
                        <a:t>(+6344) 4565-770</a:t>
                      </a:r>
                    </a:p>
                    <a:p>
                      <a:pPr marL="0" marR="0">
                        <a:lnSpc>
                          <a:spcPct val="107000"/>
                        </a:lnSpc>
                        <a:spcBef>
                          <a:spcPts val="0"/>
                        </a:spcBef>
                        <a:spcAft>
                          <a:spcPts val="0"/>
                        </a:spcAft>
                      </a:pPr>
                      <a:r>
                        <a:rPr lang="en-PH" sz="1600" dirty="0">
                          <a:effectLst/>
                        </a:rPr>
                        <a:t>(+6344) 4560-287</a:t>
                      </a:r>
                    </a:p>
                    <a:p>
                      <a:pPr marL="0" marR="0">
                        <a:lnSpc>
                          <a:spcPct val="107000"/>
                        </a:lnSpc>
                        <a:spcBef>
                          <a:spcPts val="0"/>
                        </a:spcBef>
                        <a:spcAft>
                          <a:spcPts val="0"/>
                        </a:spcAft>
                      </a:pPr>
                      <a:r>
                        <a:rPr lang="en-PH" sz="1600" dirty="0">
                          <a:effectLst/>
                        </a:rPr>
                        <a:t>(+6344) </a:t>
                      </a:r>
                      <a:r>
                        <a:rPr lang="en-PH" sz="1600" dirty="0" smtClean="0">
                          <a:effectLst/>
                        </a:rPr>
                        <a:t>4560-290</a:t>
                      </a:r>
                      <a:endParaRPr lang="en-PH" sz="1600" dirty="0">
                        <a:effectLst/>
                      </a:endParaRPr>
                    </a:p>
                  </a:txBody>
                  <a:tcPr marL="45469" marR="45469" marT="0" marB="0"/>
                </a:tc>
              </a:tr>
              <a:tr h="977115">
                <a:tc>
                  <a:txBody>
                    <a:bodyPr/>
                    <a:lstStyle/>
                    <a:p>
                      <a:pPr marL="0" marR="0">
                        <a:lnSpc>
                          <a:spcPct val="107000"/>
                        </a:lnSpc>
                        <a:spcBef>
                          <a:spcPts val="0"/>
                        </a:spcBef>
                        <a:spcAft>
                          <a:spcPts val="0"/>
                        </a:spcAft>
                      </a:pPr>
                      <a:r>
                        <a:rPr lang="en-PH" sz="1600" dirty="0">
                          <a:effectLst/>
                        </a:rPr>
                        <a:t>National Food Authority (NFA)</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1600" dirty="0">
                          <a:effectLst/>
                        </a:rPr>
                        <a:t>Public Affairs Department</a:t>
                      </a:r>
                    </a:p>
                    <a:p>
                      <a:pPr marL="0" marR="0">
                        <a:lnSpc>
                          <a:spcPct val="107000"/>
                        </a:lnSpc>
                        <a:spcBef>
                          <a:spcPts val="0"/>
                        </a:spcBef>
                        <a:spcAft>
                          <a:spcPts val="0"/>
                        </a:spcAft>
                      </a:pPr>
                      <a:r>
                        <a:rPr lang="en-PH" sz="1600" dirty="0">
                          <a:effectLst/>
                        </a:rPr>
                        <a:t>3rd Floor SRA Building</a:t>
                      </a:r>
                    </a:p>
                    <a:p>
                      <a:pPr marL="0" marR="0">
                        <a:lnSpc>
                          <a:spcPct val="107000"/>
                        </a:lnSpc>
                        <a:spcBef>
                          <a:spcPts val="0"/>
                        </a:spcBef>
                        <a:spcAft>
                          <a:spcPts val="0"/>
                        </a:spcAft>
                      </a:pPr>
                      <a:r>
                        <a:rPr lang="en-PH" sz="1600" dirty="0">
                          <a:effectLst/>
                        </a:rPr>
                        <a:t>North Avenue, </a:t>
                      </a:r>
                      <a:r>
                        <a:rPr lang="en-PH" sz="1600" dirty="0" err="1">
                          <a:effectLst/>
                        </a:rPr>
                        <a:t>Diliman</a:t>
                      </a:r>
                      <a:r>
                        <a:rPr lang="en-PH" sz="1600" dirty="0">
                          <a:effectLst/>
                        </a:rPr>
                        <a:t> Quezon City</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1600" dirty="0">
                          <a:effectLst/>
                        </a:rPr>
                        <a:t>09064363133</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534450">
                <a:tc>
                  <a:txBody>
                    <a:bodyPr/>
                    <a:lstStyle/>
                    <a:p>
                      <a:pPr marL="0" marR="0">
                        <a:lnSpc>
                          <a:spcPct val="107000"/>
                        </a:lnSpc>
                        <a:spcBef>
                          <a:spcPts val="0"/>
                        </a:spcBef>
                        <a:spcAft>
                          <a:spcPts val="0"/>
                        </a:spcAft>
                      </a:pPr>
                      <a:r>
                        <a:rPr lang="en-PH" sz="1600">
                          <a:effectLst/>
                        </a:rPr>
                        <a:t>National Irrigation Administration (NIA)</a:t>
                      </a:r>
                      <a:endParaRPr lang="en-PH" sz="16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1600" dirty="0">
                          <a:effectLst/>
                        </a:rPr>
                        <a:t>NIA Complex, EDSA, </a:t>
                      </a:r>
                      <a:r>
                        <a:rPr lang="en-PH" sz="1600" dirty="0" err="1">
                          <a:effectLst/>
                        </a:rPr>
                        <a:t>DilimaN</a:t>
                      </a:r>
                      <a:r>
                        <a:rPr lang="en-PH" sz="1600" dirty="0">
                          <a:effectLst/>
                        </a:rPr>
                        <a:t>, Quezon City </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1600" dirty="0">
                          <a:effectLst/>
                        </a:rPr>
                        <a:t> (632) 929-6071 to 79; 926-8090 to 91</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r h="543010">
                <a:tc>
                  <a:txBody>
                    <a:bodyPr/>
                    <a:lstStyle/>
                    <a:p>
                      <a:pPr marL="0" marR="0">
                        <a:lnSpc>
                          <a:spcPct val="107000"/>
                        </a:lnSpc>
                        <a:spcBef>
                          <a:spcPts val="0"/>
                        </a:spcBef>
                        <a:spcAft>
                          <a:spcPts val="0"/>
                        </a:spcAft>
                      </a:pPr>
                      <a:r>
                        <a:rPr lang="en-PH" sz="1600">
                          <a:effectLst/>
                        </a:rPr>
                        <a:t>Philippine Crop Insurance Corporation (PCIC)</a:t>
                      </a:r>
                      <a:endParaRPr lang="en-PH" sz="16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1600">
                          <a:effectLst/>
                        </a:rPr>
                        <a:t>7/F Building A, NIA Complex, EDSA, Diliman, Quezon City </a:t>
                      </a:r>
                      <a:endParaRPr lang="en-PH" sz="160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c>
                  <a:txBody>
                    <a:bodyPr/>
                    <a:lstStyle/>
                    <a:p>
                      <a:pPr marL="0" marR="0">
                        <a:lnSpc>
                          <a:spcPct val="107000"/>
                        </a:lnSpc>
                        <a:spcBef>
                          <a:spcPts val="0"/>
                        </a:spcBef>
                        <a:spcAft>
                          <a:spcPts val="0"/>
                        </a:spcAft>
                      </a:pPr>
                      <a:r>
                        <a:rPr lang="en-PH" sz="1600" dirty="0">
                          <a:effectLst/>
                        </a:rPr>
                        <a:t>(02) 441-1322 to </a:t>
                      </a:r>
                    </a:p>
                    <a:p>
                      <a:pPr marL="0" marR="0">
                        <a:lnSpc>
                          <a:spcPct val="107000"/>
                        </a:lnSpc>
                        <a:spcBef>
                          <a:spcPts val="0"/>
                        </a:spcBef>
                        <a:spcAft>
                          <a:spcPts val="0"/>
                        </a:spcAft>
                      </a:pPr>
                      <a:r>
                        <a:rPr lang="en-PH" sz="1600" dirty="0">
                          <a:effectLst/>
                        </a:rPr>
                        <a:t> </a:t>
                      </a:r>
                      <a:endParaRPr lang="en-P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5469" marR="45469" marT="0" marB="0"/>
                </a:tc>
              </a:tr>
            </a:tbl>
          </a:graphicData>
        </a:graphic>
      </p:graphicFrame>
      <p:pic>
        <p:nvPicPr>
          <p:cNvPr id="7"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7987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92852" y="2971802"/>
            <a:ext cx="7889348" cy="1447799"/>
          </a:xfrm>
        </p:spPr>
        <p:txBody>
          <a:bodyPr/>
          <a:lstStyle/>
          <a:p>
            <a:pPr algn="ctr"/>
            <a:r>
              <a:rPr lang="en-US" sz="6600" dirty="0">
                <a:latin typeface="Garamond" panose="02020404030301010803" pitchFamily="18" charset="0"/>
              </a:rPr>
              <a:t>Thank you!!!</a:t>
            </a:r>
            <a:endParaRPr lang="en-US" dirty="0">
              <a:latin typeface="Garamond" panose="02020404030301010803" pitchFamily="18" charset="0"/>
            </a:endParaRPr>
          </a:p>
        </p:txBody>
      </p:sp>
      <p:sp>
        <p:nvSpPr>
          <p:cNvPr id="3" name="Rectangle 2"/>
          <p:cNvSpPr/>
          <p:nvPr/>
        </p:nvSpPr>
        <p:spPr bwMode="auto">
          <a:xfrm>
            <a:off x="103632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91775" y="-51023"/>
            <a:ext cx="1671269" cy="1671269"/>
          </a:xfrm>
          <a:prstGeom prst="rect">
            <a:avLst/>
          </a:prstGeom>
        </p:spPr>
      </p:pic>
      <p:pic>
        <p:nvPicPr>
          <p:cNvPr id="5" name="Picture 9"/>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910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590550" y="457200"/>
            <a:ext cx="7889348" cy="450104"/>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Structure:</a:t>
            </a:r>
          </a:p>
        </p:txBody>
      </p:sp>
      <p:sp>
        <p:nvSpPr>
          <p:cNvPr id="21" name="Rectangle 20"/>
          <p:cNvSpPr/>
          <p:nvPr/>
        </p:nvSpPr>
        <p:spPr bwMode="auto">
          <a:xfrm>
            <a:off x="103632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5" name="TextBox 4"/>
          <p:cNvSpPr txBox="1"/>
          <p:nvPr/>
        </p:nvSpPr>
        <p:spPr>
          <a:xfrm>
            <a:off x="609600" y="5341203"/>
            <a:ext cx="4498341" cy="1200329"/>
          </a:xfrm>
          <a:prstGeom prst="rect">
            <a:avLst/>
          </a:prstGeom>
          <a:noFill/>
        </p:spPr>
        <p:txBody>
          <a:bodyPr wrap="square" rtlCol="0">
            <a:spAutoFit/>
          </a:bodyPr>
          <a:lstStyle/>
          <a:p>
            <a:pPr lvl="0"/>
            <a:r>
              <a:rPr lang="en-PH" sz="2400" b="1" dirty="0" smtClean="0">
                <a:latin typeface="Garamond" panose="02020404030301010803" pitchFamily="18" charset="0"/>
              </a:rPr>
              <a:t>Lesson 5: Ways Forward for a More Responsive Agricultural Extension System</a:t>
            </a:r>
            <a:endParaRPr lang="en-PH" sz="2400" b="1" dirty="0">
              <a:latin typeface="Garamond" panose="02020404030301010803" pitchFamily="18" charset="0"/>
            </a:endParaRPr>
          </a:p>
        </p:txBody>
      </p:sp>
      <p:sp>
        <p:nvSpPr>
          <p:cNvPr id="6" name="TextBox 5"/>
          <p:cNvSpPr txBox="1"/>
          <p:nvPr/>
        </p:nvSpPr>
        <p:spPr>
          <a:xfrm>
            <a:off x="6615227" y="1342673"/>
            <a:ext cx="4568588" cy="830997"/>
          </a:xfrm>
          <a:prstGeom prst="rect">
            <a:avLst/>
          </a:prstGeom>
          <a:noFill/>
        </p:spPr>
        <p:txBody>
          <a:bodyPr wrap="square" rtlCol="0">
            <a:spAutoFit/>
          </a:bodyPr>
          <a:lstStyle/>
          <a:p>
            <a:pPr lvl="0"/>
            <a:r>
              <a:rPr lang="en-PH" sz="2400" b="1" dirty="0" smtClean="0">
                <a:latin typeface="Garamond" panose="02020404030301010803" pitchFamily="18" charset="0"/>
              </a:rPr>
              <a:t>Lesson 1: Scope and Activities of Agricultural Extension</a:t>
            </a:r>
            <a:endParaRPr lang="en-PH" sz="2400" b="1" dirty="0">
              <a:latin typeface="Garamond" panose="02020404030301010803" pitchFamily="18" charset="0"/>
            </a:endParaRPr>
          </a:p>
        </p:txBody>
      </p:sp>
      <p:sp>
        <p:nvSpPr>
          <p:cNvPr id="8" name="TextBox 7"/>
          <p:cNvSpPr txBox="1"/>
          <p:nvPr/>
        </p:nvSpPr>
        <p:spPr>
          <a:xfrm>
            <a:off x="6366096" y="3810000"/>
            <a:ext cx="4227603" cy="1200329"/>
          </a:xfrm>
          <a:prstGeom prst="rect">
            <a:avLst/>
          </a:prstGeom>
          <a:noFill/>
        </p:spPr>
        <p:txBody>
          <a:bodyPr wrap="square" rtlCol="0">
            <a:spAutoFit/>
          </a:bodyPr>
          <a:lstStyle/>
          <a:p>
            <a:pPr lvl="0"/>
            <a:r>
              <a:rPr lang="en-PH" sz="2400" b="1" dirty="0" smtClean="0">
                <a:latin typeface="Garamond" panose="02020404030301010803" pitchFamily="18" charset="0"/>
              </a:rPr>
              <a:t>Lesson 3: Agricultural Training Institute Rice Extension Programs and Services</a:t>
            </a:r>
            <a:endParaRPr lang="en-PH" sz="2400" b="1" dirty="0">
              <a:latin typeface="Garamond" panose="02020404030301010803" pitchFamily="18" charset="0"/>
            </a:endParaRPr>
          </a:p>
        </p:txBody>
      </p:sp>
      <p:sp>
        <p:nvSpPr>
          <p:cNvPr id="9" name="TextBox 8"/>
          <p:cNvSpPr txBox="1"/>
          <p:nvPr/>
        </p:nvSpPr>
        <p:spPr>
          <a:xfrm>
            <a:off x="8325493" y="2164140"/>
            <a:ext cx="2858322" cy="1569660"/>
          </a:xfrm>
          <a:prstGeom prst="rect">
            <a:avLst/>
          </a:prstGeom>
          <a:noFill/>
        </p:spPr>
        <p:txBody>
          <a:bodyPr wrap="square" rtlCol="0">
            <a:spAutoFit/>
          </a:bodyPr>
          <a:lstStyle/>
          <a:p>
            <a:pPr lvl="0"/>
            <a:r>
              <a:rPr lang="en-PH" sz="2400" b="1" dirty="0" smtClean="0">
                <a:latin typeface="Garamond" panose="02020404030301010803" pitchFamily="18" charset="0"/>
              </a:rPr>
              <a:t>Lesson 2: Role of Agricultural in Agricultural and Rural Development</a:t>
            </a:r>
            <a:endParaRPr lang="en-PH" sz="2400" b="1" dirty="0">
              <a:latin typeface="Garamond" panose="02020404030301010803" pitchFamily="18" charset="0"/>
            </a:endParaRPr>
          </a:p>
        </p:txBody>
      </p:sp>
      <p:sp>
        <p:nvSpPr>
          <p:cNvPr id="10" name="TextBox 9"/>
          <p:cNvSpPr txBox="1"/>
          <p:nvPr/>
        </p:nvSpPr>
        <p:spPr>
          <a:xfrm>
            <a:off x="5105400" y="5181600"/>
            <a:ext cx="4498341" cy="1200329"/>
          </a:xfrm>
          <a:prstGeom prst="rect">
            <a:avLst/>
          </a:prstGeom>
          <a:noFill/>
        </p:spPr>
        <p:txBody>
          <a:bodyPr wrap="square" rtlCol="0">
            <a:spAutoFit/>
          </a:bodyPr>
          <a:lstStyle/>
          <a:p>
            <a:pPr lvl="0"/>
            <a:r>
              <a:rPr lang="en-PH" sz="2400" b="1" dirty="0" smtClean="0">
                <a:latin typeface="Garamond" panose="02020404030301010803" pitchFamily="18" charset="0"/>
              </a:rPr>
              <a:t>Lesson 4: Other DA Bureaus and Attached Agencies’ Services and Contact Information</a:t>
            </a:r>
            <a:endParaRPr lang="en-PH" sz="2400" b="1" dirty="0">
              <a:latin typeface="Garamond" panose="02020404030301010803" pitchFamily="18" charset="0"/>
            </a:endParaRPr>
          </a:p>
        </p:txBody>
      </p:sp>
      <p:pic>
        <p:nvPicPr>
          <p:cNvPr id="11" name="Picture 4" descr="http://www.nzdl.org/gsdl/collect/hdl/index/assoc/HASHf4ce.dir/p052a.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33347" r="53632" b="18684"/>
          <a:stretch/>
        </p:blipFill>
        <p:spPr bwMode="auto">
          <a:xfrm>
            <a:off x="939800" y="1486763"/>
            <a:ext cx="4927600" cy="36658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6" y="48622"/>
            <a:ext cx="1571624" cy="1571624"/>
          </a:xfrm>
          <a:prstGeom prst="rect">
            <a:avLst/>
          </a:prstGeom>
        </p:spPr>
      </p:pic>
      <p:pic>
        <p:nvPicPr>
          <p:cNvPr id="13"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452703" y="70990"/>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5179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0389" y="1219197"/>
            <a:ext cx="6629400" cy="487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descr="http://collections.infocollections.org/ukedu/collect/ukedu/index/assoc/sk16ae/p127a.g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116" y="1283571"/>
            <a:ext cx="11925484" cy="489035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34568" y="1250576"/>
            <a:ext cx="12226568" cy="5593345"/>
          </a:xfrm>
          <a:prstGeom prst="rect">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3"/>
          <p:cNvSpPr txBox="1">
            <a:spLocks/>
          </p:cNvSpPr>
          <p:nvPr/>
        </p:nvSpPr>
        <p:spPr>
          <a:xfrm>
            <a:off x="533400" y="1392378"/>
            <a:ext cx="11049000" cy="2112822"/>
          </a:xfrm>
          <a:prstGeom prst="rect">
            <a:avLst/>
          </a:prstGeom>
        </p:spPr>
        <p:txBody>
          <a:bodyPr/>
          <a:lstStyle>
            <a:lvl1pPr algn="l" defTabSz="914400" rtl="0" eaLnBrk="1" latinLnBrk="0" hangingPunct="1">
              <a:spcBef>
                <a:spcPct val="0"/>
              </a:spcBef>
              <a:buNone/>
              <a:defRPr sz="2800" kern="1200">
                <a:solidFill>
                  <a:schemeClr val="tx1"/>
                </a:solidFill>
                <a:latin typeface="Arial" panose="020B0604020202020204" pitchFamily="34" charset="0"/>
                <a:ea typeface="+mj-ea"/>
                <a:cs typeface="Arial" panose="020B0604020202020204" pitchFamily="34" charset="0"/>
              </a:defRPr>
            </a:lvl1pPr>
          </a:lstStyle>
          <a:p>
            <a:r>
              <a:rPr lang="en-PH" sz="4800" b="1" dirty="0">
                <a:latin typeface="Arial Black" panose="020B0A04020102020204" pitchFamily="34" charset="0"/>
              </a:rPr>
              <a:t>Lesson 1: </a:t>
            </a:r>
            <a:endParaRPr lang="en-PH" sz="4800" b="1" dirty="0" smtClean="0">
              <a:latin typeface="Arial Black" panose="020B0A04020102020204" pitchFamily="34" charset="0"/>
            </a:endParaRPr>
          </a:p>
          <a:p>
            <a:endParaRPr lang="en-PH" sz="100" b="1" dirty="0" smtClean="0">
              <a:latin typeface="Arial Black" panose="020B0A04020102020204" pitchFamily="34" charset="0"/>
            </a:endParaRPr>
          </a:p>
          <a:p>
            <a:r>
              <a:rPr lang="en-PH" sz="72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Scope</a:t>
            </a:r>
            <a:r>
              <a:rPr lang="en-PH" sz="7200" b="1" dirty="0" smtClean="0">
                <a:ln>
                  <a:solidFill>
                    <a:schemeClr val="bg1"/>
                  </a:solidFill>
                </a:ln>
                <a:solidFill>
                  <a:srgbClr val="FFC000"/>
                </a:solidFill>
                <a:latin typeface="Arial Black" panose="020B0A04020102020204" pitchFamily="34" charset="0"/>
              </a:rPr>
              <a:t> </a:t>
            </a:r>
            <a:r>
              <a:rPr lang="en-PH" sz="6000" b="1" dirty="0" smtClean="0">
                <a:ln>
                  <a:solidFill>
                    <a:schemeClr val="bg1"/>
                  </a:solidFill>
                </a:ln>
                <a:solidFill>
                  <a:srgbClr val="FFC000"/>
                </a:solidFill>
                <a:latin typeface="Arial Black" panose="020B0A04020102020204" pitchFamily="34" charset="0"/>
              </a:rPr>
              <a:t>and </a:t>
            </a:r>
            <a:r>
              <a:rPr lang="en-PH" sz="72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Activities</a:t>
            </a:r>
            <a:r>
              <a:rPr lang="en-PH" sz="7200" b="1" dirty="0" smtClean="0">
                <a:ln>
                  <a:solidFill>
                    <a:schemeClr val="bg1"/>
                  </a:solidFill>
                </a:ln>
                <a:solidFill>
                  <a:srgbClr val="FFC000"/>
                </a:solidFill>
                <a:latin typeface="Arial Black" panose="020B0A04020102020204" pitchFamily="34" charset="0"/>
              </a:rPr>
              <a:t> </a:t>
            </a:r>
            <a:r>
              <a:rPr lang="en-PH" sz="6000" b="1" dirty="0" smtClean="0">
                <a:ln>
                  <a:solidFill>
                    <a:schemeClr val="bg1"/>
                  </a:solidFill>
                </a:ln>
                <a:solidFill>
                  <a:srgbClr val="FFC000"/>
                </a:solidFill>
                <a:latin typeface="Arial Black" panose="020B0A04020102020204" pitchFamily="34" charset="0"/>
              </a:rPr>
              <a:t>of </a:t>
            </a:r>
            <a:r>
              <a:rPr lang="en-PH" sz="7200" b="1" dirty="0" smtClean="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Agricultural </a:t>
            </a:r>
            <a:r>
              <a:rPr lang="en-PH" sz="7200" b="1" dirty="0">
                <a:ln>
                  <a:solidFill>
                    <a:schemeClr val="bg1"/>
                  </a:solidFill>
                </a:ln>
                <a:solidFill>
                  <a:srgbClr val="00B050"/>
                </a:solidFill>
                <a:effectLst>
                  <a:outerShdw blurRad="38100" dist="38100" dir="2700000" algn="tl">
                    <a:srgbClr val="000000">
                      <a:alpha val="43137"/>
                    </a:srgbClr>
                  </a:outerShdw>
                </a:effectLst>
                <a:latin typeface="Arial Black" panose="020B0A04020102020204" pitchFamily="34" charset="0"/>
              </a:rPr>
              <a:t>Extension</a:t>
            </a:r>
          </a:p>
        </p:txBody>
      </p:sp>
      <p:grpSp>
        <p:nvGrpSpPr>
          <p:cNvPr id="40" name="Group 39"/>
          <p:cNvGrpSpPr/>
          <p:nvPr/>
        </p:nvGrpSpPr>
        <p:grpSpPr>
          <a:xfrm>
            <a:off x="-4392042" y="6880516"/>
            <a:ext cx="10972800" cy="130763"/>
            <a:chOff x="467963" y="3352800"/>
            <a:chExt cx="7395877" cy="0"/>
          </a:xfrm>
        </p:grpSpPr>
        <p:cxnSp>
          <p:nvCxnSpPr>
            <p:cNvPr id="13" name="Straight Connector 12"/>
            <p:cNvCxnSpPr/>
            <p:nvPr/>
          </p:nvCxnSpPr>
          <p:spPr>
            <a:xfrm>
              <a:off x="467963" y="3352800"/>
              <a:ext cx="1513237"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981200" y="3352800"/>
              <a:ext cx="1524000"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505200" y="3352800"/>
              <a:ext cx="1447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953000" y="3352800"/>
              <a:ext cx="1442281"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387867" y="3352800"/>
              <a:ext cx="1475973"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1" name="Subtitle 4"/>
          <p:cNvSpPr txBox="1">
            <a:spLocks/>
          </p:cNvSpPr>
          <p:nvPr/>
        </p:nvSpPr>
        <p:spPr>
          <a:xfrm>
            <a:off x="6089222" y="4754593"/>
            <a:ext cx="5493178" cy="1646207"/>
          </a:xfrm>
          <a:prstGeom prst="rect">
            <a:avLst/>
          </a:prstGeom>
          <a:solidFill>
            <a:srgbClr val="FFFF00">
              <a:alpha val="50000"/>
            </a:srgbClr>
          </a:solidFill>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a:latin typeface="Garamond" panose="02020404030301010803" pitchFamily="18" charset="0"/>
              </a:rPr>
              <a:t>Learning </a:t>
            </a:r>
            <a:r>
              <a:rPr lang="en-US" sz="2800" dirty="0" smtClean="0">
                <a:latin typeface="Garamond" panose="02020404030301010803" pitchFamily="18" charset="0"/>
              </a:rPr>
              <a:t>Outcomes:</a:t>
            </a:r>
          </a:p>
          <a:p>
            <a:r>
              <a:rPr lang="en-PH" sz="2400" dirty="0" smtClean="0">
                <a:latin typeface="Garamond" panose="02020404030301010803" pitchFamily="18" charset="0"/>
              </a:rPr>
              <a:t>At the end of the lesson, participants are expected to be able to discuss the scope and activities of agricultural extension.</a:t>
            </a:r>
            <a:endParaRPr lang="en-PH" sz="2400" dirty="0">
              <a:latin typeface="Garamond" panose="02020404030301010803" pitchFamily="18" charset="0"/>
            </a:endParaRPr>
          </a:p>
        </p:txBody>
      </p:sp>
      <p:pic>
        <p:nvPicPr>
          <p:cNvPr id="28"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87072" y="5964442"/>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1148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609600" y="457200"/>
            <a:ext cx="7889348" cy="5334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b="1" dirty="0" smtClean="0">
                <a:latin typeface="Garamond" panose="02020404030301010803" pitchFamily="18" charset="0"/>
              </a:rPr>
              <a:t>Activity 1.</a:t>
            </a:r>
            <a:endParaRPr lang="en-PH" dirty="0">
              <a:latin typeface="Garamond" panose="02020404030301010803" pitchFamily="18" charset="0"/>
            </a:endParaRPr>
          </a:p>
        </p:txBody>
      </p:sp>
      <p:sp>
        <p:nvSpPr>
          <p:cNvPr id="21" name="Rectangle 20"/>
          <p:cNvSpPr/>
          <p:nvPr/>
        </p:nvSpPr>
        <p:spPr bwMode="auto">
          <a:xfrm>
            <a:off x="104394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Rectangle 1"/>
          <p:cNvSpPr/>
          <p:nvPr/>
        </p:nvSpPr>
        <p:spPr>
          <a:xfrm>
            <a:off x="1828800" y="1371600"/>
            <a:ext cx="457200"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Inhaltsplatzhalter 2"/>
          <p:cNvSpPr>
            <a:spLocks noGrp="1"/>
          </p:cNvSpPr>
          <p:nvPr/>
        </p:nvSpPr>
        <p:spPr>
          <a:xfrm>
            <a:off x="990600" y="1828800"/>
            <a:ext cx="10058400" cy="5334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1500" b="1" dirty="0" smtClean="0">
                <a:solidFill>
                  <a:schemeClr val="accent2">
                    <a:lumMod val="75000"/>
                  </a:schemeClr>
                </a:solidFill>
                <a:latin typeface="Franklin Gothic Heavy" panose="020B0903020102020204" pitchFamily="34" charset="0"/>
              </a:rPr>
              <a:t>Animal flocking game</a:t>
            </a:r>
            <a:endParaRPr lang="en-PH" sz="11500" dirty="0">
              <a:solidFill>
                <a:schemeClr val="accent2">
                  <a:lumMod val="75000"/>
                </a:schemeClr>
              </a:solidFill>
              <a:latin typeface="Franklin Gothic Heavy" panose="020B0903020102020204" pitchFamily="34" charset="0"/>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6" y="48622"/>
            <a:ext cx="1571624" cy="1571624"/>
          </a:xfrm>
          <a:prstGeom prst="rect">
            <a:avLst/>
          </a:prstGeom>
        </p:spPr>
      </p:pic>
      <p:pic>
        <p:nvPicPr>
          <p:cNvPr id="9"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343400" y="58674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99011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586437" y="540496"/>
            <a:ext cx="7889348" cy="450104"/>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PH" b="1" dirty="0">
                <a:latin typeface="Garamond" panose="02020404030301010803" pitchFamily="18" charset="0"/>
              </a:rPr>
              <a:t>Structure:</a:t>
            </a:r>
          </a:p>
        </p:txBody>
      </p:sp>
      <p:sp>
        <p:nvSpPr>
          <p:cNvPr id="21" name="Rectangle 20"/>
          <p:cNvSpPr/>
          <p:nvPr/>
        </p:nvSpPr>
        <p:spPr bwMode="auto">
          <a:xfrm>
            <a:off x="104394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graphicFrame>
        <p:nvGraphicFramePr>
          <p:cNvPr id="3" name="Diagram 2"/>
          <p:cNvGraphicFramePr/>
          <p:nvPr>
            <p:extLst>
              <p:ext uri="{D42A27DB-BD31-4B8C-83A1-F6EECF244321}">
                <p14:modId xmlns:p14="http://schemas.microsoft.com/office/powerpoint/2010/main" val="960245982"/>
              </p:ext>
            </p:extLst>
          </p:nvPr>
        </p:nvGraphicFramePr>
        <p:xfrm>
          <a:off x="586437" y="1600200"/>
          <a:ext cx="10995963" cy="4538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reeform 136"/>
          <p:cNvSpPr>
            <a:spLocks noChangeAspect="1" noEditPoints="1"/>
          </p:cNvSpPr>
          <p:nvPr/>
        </p:nvSpPr>
        <p:spPr bwMode="auto">
          <a:xfrm>
            <a:off x="2344615" y="1922585"/>
            <a:ext cx="793017" cy="640080"/>
          </a:xfrm>
          <a:custGeom>
            <a:avLst/>
            <a:gdLst>
              <a:gd name="T0" fmla="*/ 59 w 59"/>
              <a:gd name="T1" fmla="*/ 38 h 48"/>
              <a:gd name="T2" fmla="*/ 57 w 59"/>
              <a:gd name="T3" fmla="*/ 42 h 48"/>
              <a:gd name="T4" fmla="*/ 45 w 59"/>
              <a:gd name="T5" fmla="*/ 48 h 48"/>
              <a:gd name="T6" fmla="*/ 43 w 59"/>
              <a:gd name="T7" fmla="*/ 48 h 48"/>
              <a:gd name="T8" fmla="*/ 42 w 59"/>
              <a:gd name="T9" fmla="*/ 48 h 48"/>
              <a:gd name="T10" fmla="*/ 30 w 59"/>
              <a:gd name="T11" fmla="*/ 42 h 48"/>
              <a:gd name="T12" fmla="*/ 29 w 59"/>
              <a:gd name="T13" fmla="*/ 41 h 48"/>
              <a:gd name="T14" fmla="*/ 29 w 59"/>
              <a:gd name="T15" fmla="*/ 42 h 48"/>
              <a:gd name="T16" fmla="*/ 17 w 59"/>
              <a:gd name="T17" fmla="*/ 48 h 48"/>
              <a:gd name="T18" fmla="*/ 16 w 59"/>
              <a:gd name="T19" fmla="*/ 48 h 48"/>
              <a:gd name="T20" fmla="*/ 14 w 59"/>
              <a:gd name="T21" fmla="*/ 48 h 48"/>
              <a:gd name="T22" fmla="*/ 2 w 59"/>
              <a:gd name="T23" fmla="*/ 42 h 48"/>
              <a:gd name="T24" fmla="*/ 0 w 59"/>
              <a:gd name="T25" fmla="*/ 38 h 48"/>
              <a:gd name="T26" fmla="*/ 0 w 59"/>
              <a:gd name="T27" fmla="*/ 27 h 48"/>
              <a:gd name="T28" fmla="*/ 2 w 59"/>
              <a:gd name="T29" fmla="*/ 24 h 48"/>
              <a:gd name="T30" fmla="*/ 14 w 59"/>
              <a:gd name="T31" fmla="*/ 19 h 48"/>
              <a:gd name="T32" fmla="*/ 14 w 59"/>
              <a:gd name="T33" fmla="*/ 8 h 48"/>
              <a:gd name="T34" fmla="*/ 16 w 59"/>
              <a:gd name="T35" fmla="*/ 5 h 48"/>
              <a:gd name="T36" fmla="*/ 28 w 59"/>
              <a:gd name="T37" fmla="*/ 0 h 48"/>
              <a:gd name="T38" fmla="*/ 29 w 59"/>
              <a:gd name="T39" fmla="*/ 0 h 48"/>
              <a:gd name="T40" fmla="*/ 31 w 59"/>
              <a:gd name="T41" fmla="*/ 0 h 48"/>
              <a:gd name="T42" fmla="*/ 43 w 59"/>
              <a:gd name="T43" fmla="*/ 5 h 48"/>
              <a:gd name="T44" fmla="*/ 45 w 59"/>
              <a:gd name="T45" fmla="*/ 8 h 48"/>
              <a:gd name="T46" fmla="*/ 45 w 59"/>
              <a:gd name="T47" fmla="*/ 19 h 48"/>
              <a:gd name="T48" fmla="*/ 56 w 59"/>
              <a:gd name="T49" fmla="*/ 24 h 48"/>
              <a:gd name="T50" fmla="*/ 59 w 59"/>
              <a:gd name="T51" fmla="*/ 27 h 48"/>
              <a:gd name="T52" fmla="*/ 59 w 59"/>
              <a:gd name="T53" fmla="*/ 38 h 48"/>
              <a:gd name="T54" fmla="*/ 26 w 59"/>
              <a:gd name="T55" fmla="*/ 27 h 48"/>
              <a:gd name="T56" fmla="*/ 16 w 59"/>
              <a:gd name="T57" fmla="*/ 22 h 48"/>
              <a:gd name="T58" fmla="*/ 5 w 59"/>
              <a:gd name="T59" fmla="*/ 27 h 48"/>
              <a:gd name="T60" fmla="*/ 16 w 59"/>
              <a:gd name="T61" fmla="*/ 31 h 48"/>
              <a:gd name="T62" fmla="*/ 26 w 59"/>
              <a:gd name="T63" fmla="*/ 27 h 48"/>
              <a:gd name="T64" fmla="*/ 28 w 59"/>
              <a:gd name="T65" fmla="*/ 38 h 48"/>
              <a:gd name="T66" fmla="*/ 28 w 59"/>
              <a:gd name="T67" fmla="*/ 30 h 48"/>
              <a:gd name="T68" fmla="*/ 17 w 59"/>
              <a:gd name="T69" fmla="*/ 34 h 48"/>
              <a:gd name="T70" fmla="*/ 17 w 59"/>
              <a:gd name="T71" fmla="*/ 44 h 48"/>
              <a:gd name="T72" fmla="*/ 28 w 59"/>
              <a:gd name="T73" fmla="*/ 38 h 48"/>
              <a:gd name="T74" fmla="*/ 41 w 59"/>
              <a:gd name="T75" fmla="*/ 8 h 48"/>
              <a:gd name="T76" fmla="*/ 29 w 59"/>
              <a:gd name="T77" fmla="*/ 3 h 48"/>
              <a:gd name="T78" fmla="*/ 18 w 59"/>
              <a:gd name="T79" fmla="*/ 8 h 48"/>
              <a:gd name="T80" fmla="*/ 29 w 59"/>
              <a:gd name="T81" fmla="*/ 13 h 48"/>
              <a:gd name="T82" fmla="*/ 41 w 59"/>
              <a:gd name="T83" fmla="*/ 8 h 48"/>
              <a:gd name="T84" fmla="*/ 41 w 59"/>
              <a:gd name="T85" fmla="*/ 19 h 48"/>
              <a:gd name="T86" fmla="*/ 41 w 59"/>
              <a:gd name="T87" fmla="*/ 12 h 48"/>
              <a:gd name="T88" fmla="*/ 31 w 59"/>
              <a:gd name="T89" fmla="*/ 16 h 48"/>
              <a:gd name="T90" fmla="*/ 31 w 59"/>
              <a:gd name="T91" fmla="*/ 24 h 48"/>
              <a:gd name="T92" fmla="*/ 41 w 59"/>
              <a:gd name="T93" fmla="*/ 19 h 48"/>
              <a:gd name="T94" fmla="*/ 54 w 59"/>
              <a:gd name="T95" fmla="*/ 27 h 48"/>
              <a:gd name="T96" fmla="*/ 43 w 59"/>
              <a:gd name="T97" fmla="*/ 22 h 48"/>
              <a:gd name="T98" fmla="*/ 32 w 59"/>
              <a:gd name="T99" fmla="*/ 27 h 48"/>
              <a:gd name="T100" fmla="*/ 43 w 59"/>
              <a:gd name="T101" fmla="*/ 31 h 48"/>
              <a:gd name="T102" fmla="*/ 54 w 59"/>
              <a:gd name="T103" fmla="*/ 27 h 48"/>
              <a:gd name="T104" fmla="*/ 55 w 59"/>
              <a:gd name="T105" fmla="*/ 38 h 48"/>
              <a:gd name="T106" fmla="*/ 55 w 59"/>
              <a:gd name="T107" fmla="*/ 30 h 48"/>
              <a:gd name="T108" fmla="*/ 45 w 59"/>
              <a:gd name="T109" fmla="*/ 34 h 48"/>
              <a:gd name="T110" fmla="*/ 45 w 59"/>
              <a:gd name="T111" fmla="*/ 44 h 48"/>
              <a:gd name="T112" fmla="*/ 55 w 59"/>
              <a:gd name="T113"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48">
                <a:moveTo>
                  <a:pt x="59" y="38"/>
                </a:moveTo>
                <a:cubicBezTo>
                  <a:pt x="59" y="40"/>
                  <a:pt x="58" y="41"/>
                  <a:pt x="57" y="42"/>
                </a:cubicBezTo>
                <a:cubicBezTo>
                  <a:pt x="45" y="48"/>
                  <a:pt x="45" y="48"/>
                  <a:pt x="45" y="48"/>
                </a:cubicBezTo>
                <a:cubicBezTo>
                  <a:pt x="44" y="48"/>
                  <a:pt x="44" y="48"/>
                  <a:pt x="43" y="48"/>
                </a:cubicBezTo>
                <a:cubicBezTo>
                  <a:pt x="43" y="48"/>
                  <a:pt x="42" y="48"/>
                  <a:pt x="42" y="48"/>
                </a:cubicBezTo>
                <a:cubicBezTo>
                  <a:pt x="30" y="42"/>
                  <a:pt x="30" y="42"/>
                  <a:pt x="30" y="42"/>
                </a:cubicBezTo>
                <a:cubicBezTo>
                  <a:pt x="29" y="42"/>
                  <a:pt x="29" y="41"/>
                  <a:pt x="29" y="41"/>
                </a:cubicBezTo>
                <a:cubicBezTo>
                  <a:pt x="29" y="41"/>
                  <a:pt x="29" y="42"/>
                  <a:pt x="29" y="42"/>
                </a:cubicBezTo>
                <a:cubicBezTo>
                  <a:pt x="17" y="48"/>
                  <a:pt x="17" y="48"/>
                  <a:pt x="17" y="48"/>
                </a:cubicBezTo>
                <a:cubicBezTo>
                  <a:pt x="17" y="48"/>
                  <a:pt x="16" y="48"/>
                  <a:pt x="16" y="48"/>
                </a:cubicBezTo>
                <a:cubicBezTo>
                  <a:pt x="15" y="48"/>
                  <a:pt x="15" y="48"/>
                  <a:pt x="14" y="48"/>
                </a:cubicBezTo>
                <a:cubicBezTo>
                  <a:pt x="2" y="42"/>
                  <a:pt x="2" y="42"/>
                  <a:pt x="2" y="42"/>
                </a:cubicBezTo>
                <a:cubicBezTo>
                  <a:pt x="1" y="41"/>
                  <a:pt x="0" y="40"/>
                  <a:pt x="0" y="38"/>
                </a:cubicBezTo>
                <a:cubicBezTo>
                  <a:pt x="0" y="27"/>
                  <a:pt x="0" y="27"/>
                  <a:pt x="0" y="27"/>
                </a:cubicBezTo>
                <a:cubicBezTo>
                  <a:pt x="0" y="26"/>
                  <a:pt x="1" y="25"/>
                  <a:pt x="2" y="24"/>
                </a:cubicBezTo>
                <a:cubicBezTo>
                  <a:pt x="14" y="19"/>
                  <a:pt x="14" y="19"/>
                  <a:pt x="14" y="19"/>
                </a:cubicBezTo>
                <a:cubicBezTo>
                  <a:pt x="14" y="8"/>
                  <a:pt x="14" y="8"/>
                  <a:pt x="14" y="8"/>
                </a:cubicBezTo>
                <a:cubicBezTo>
                  <a:pt x="14" y="7"/>
                  <a:pt x="15" y="6"/>
                  <a:pt x="16" y="5"/>
                </a:cubicBezTo>
                <a:cubicBezTo>
                  <a:pt x="28" y="0"/>
                  <a:pt x="28" y="0"/>
                  <a:pt x="28" y="0"/>
                </a:cubicBezTo>
                <a:cubicBezTo>
                  <a:pt x="28" y="0"/>
                  <a:pt x="29" y="0"/>
                  <a:pt x="29" y="0"/>
                </a:cubicBezTo>
                <a:cubicBezTo>
                  <a:pt x="30" y="0"/>
                  <a:pt x="30" y="0"/>
                  <a:pt x="31" y="0"/>
                </a:cubicBezTo>
                <a:cubicBezTo>
                  <a:pt x="43" y="5"/>
                  <a:pt x="43" y="5"/>
                  <a:pt x="43" y="5"/>
                </a:cubicBezTo>
                <a:cubicBezTo>
                  <a:pt x="44" y="6"/>
                  <a:pt x="45" y="7"/>
                  <a:pt x="45" y="8"/>
                </a:cubicBezTo>
                <a:cubicBezTo>
                  <a:pt x="45" y="19"/>
                  <a:pt x="45" y="19"/>
                  <a:pt x="45" y="19"/>
                </a:cubicBezTo>
                <a:cubicBezTo>
                  <a:pt x="56" y="24"/>
                  <a:pt x="56" y="24"/>
                  <a:pt x="56" y="24"/>
                </a:cubicBezTo>
                <a:cubicBezTo>
                  <a:pt x="58" y="25"/>
                  <a:pt x="59" y="26"/>
                  <a:pt x="59" y="27"/>
                </a:cubicBezTo>
                <a:lnTo>
                  <a:pt x="59" y="38"/>
                </a:lnTo>
                <a:close/>
                <a:moveTo>
                  <a:pt x="26" y="27"/>
                </a:moveTo>
                <a:cubicBezTo>
                  <a:pt x="16" y="22"/>
                  <a:pt x="16" y="22"/>
                  <a:pt x="16" y="22"/>
                </a:cubicBezTo>
                <a:cubicBezTo>
                  <a:pt x="5" y="27"/>
                  <a:pt x="5" y="27"/>
                  <a:pt x="5" y="27"/>
                </a:cubicBezTo>
                <a:cubicBezTo>
                  <a:pt x="16" y="31"/>
                  <a:pt x="16" y="31"/>
                  <a:pt x="16" y="31"/>
                </a:cubicBezTo>
                <a:lnTo>
                  <a:pt x="26" y="27"/>
                </a:lnTo>
                <a:close/>
                <a:moveTo>
                  <a:pt x="28" y="38"/>
                </a:moveTo>
                <a:cubicBezTo>
                  <a:pt x="28" y="30"/>
                  <a:pt x="28" y="30"/>
                  <a:pt x="28" y="30"/>
                </a:cubicBezTo>
                <a:cubicBezTo>
                  <a:pt x="17" y="34"/>
                  <a:pt x="17" y="34"/>
                  <a:pt x="17" y="34"/>
                </a:cubicBezTo>
                <a:cubicBezTo>
                  <a:pt x="17" y="44"/>
                  <a:pt x="17" y="44"/>
                  <a:pt x="17" y="44"/>
                </a:cubicBezTo>
                <a:lnTo>
                  <a:pt x="28" y="38"/>
                </a:lnTo>
                <a:close/>
                <a:moveTo>
                  <a:pt x="41" y="8"/>
                </a:moveTo>
                <a:cubicBezTo>
                  <a:pt x="29" y="3"/>
                  <a:pt x="29" y="3"/>
                  <a:pt x="29" y="3"/>
                </a:cubicBezTo>
                <a:cubicBezTo>
                  <a:pt x="18" y="8"/>
                  <a:pt x="18" y="8"/>
                  <a:pt x="18" y="8"/>
                </a:cubicBezTo>
                <a:cubicBezTo>
                  <a:pt x="29" y="13"/>
                  <a:pt x="29" y="13"/>
                  <a:pt x="29" y="13"/>
                </a:cubicBezTo>
                <a:lnTo>
                  <a:pt x="41" y="8"/>
                </a:lnTo>
                <a:close/>
                <a:moveTo>
                  <a:pt x="41" y="19"/>
                </a:moveTo>
                <a:cubicBezTo>
                  <a:pt x="41" y="12"/>
                  <a:pt x="41" y="12"/>
                  <a:pt x="41" y="12"/>
                </a:cubicBezTo>
                <a:cubicBezTo>
                  <a:pt x="31" y="16"/>
                  <a:pt x="31" y="16"/>
                  <a:pt x="31" y="16"/>
                </a:cubicBezTo>
                <a:cubicBezTo>
                  <a:pt x="31" y="24"/>
                  <a:pt x="31" y="24"/>
                  <a:pt x="31" y="24"/>
                </a:cubicBezTo>
                <a:lnTo>
                  <a:pt x="41" y="19"/>
                </a:lnTo>
                <a:close/>
                <a:moveTo>
                  <a:pt x="54" y="27"/>
                </a:moveTo>
                <a:cubicBezTo>
                  <a:pt x="43" y="22"/>
                  <a:pt x="43" y="22"/>
                  <a:pt x="43" y="22"/>
                </a:cubicBezTo>
                <a:cubicBezTo>
                  <a:pt x="32" y="27"/>
                  <a:pt x="32" y="27"/>
                  <a:pt x="32" y="27"/>
                </a:cubicBezTo>
                <a:cubicBezTo>
                  <a:pt x="43" y="31"/>
                  <a:pt x="43" y="31"/>
                  <a:pt x="43" y="31"/>
                </a:cubicBezTo>
                <a:lnTo>
                  <a:pt x="54" y="27"/>
                </a:lnTo>
                <a:close/>
                <a:moveTo>
                  <a:pt x="55" y="38"/>
                </a:moveTo>
                <a:cubicBezTo>
                  <a:pt x="55" y="30"/>
                  <a:pt x="55" y="30"/>
                  <a:pt x="55" y="30"/>
                </a:cubicBezTo>
                <a:cubicBezTo>
                  <a:pt x="45" y="34"/>
                  <a:pt x="45" y="34"/>
                  <a:pt x="45" y="34"/>
                </a:cubicBezTo>
                <a:cubicBezTo>
                  <a:pt x="45" y="44"/>
                  <a:pt x="45" y="44"/>
                  <a:pt x="45" y="44"/>
                </a:cubicBezTo>
                <a:lnTo>
                  <a:pt x="55" y="3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320"/>
          <p:cNvSpPr>
            <a:spLocks noChangeAspect="1" noEditPoints="1"/>
          </p:cNvSpPr>
          <p:nvPr/>
        </p:nvSpPr>
        <p:spPr bwMode="auto">
          <a:xfrm>
            <a:off x="2403498" y="3569675"/>
            <a:ext cx="640080" cy="640080"/>
          </a:xfrm>
          <a:custGeom>
            <a:avLst/>
            <a:gdLst>
              <a:gd name="T0" fmla="*/ 8 w 44"/>
              <a:gd name="T1" fmla="*/ 43 h 44"/>
              <a:gd name="T2" fmla="*/ 6 w 44"/>
              <a:gd name="T3" fmla="*/ 44 h 44"/>
              <a:gd name="T4" fmla="*/ 4 w 44"/>
              <a:gd name="T5" fmla="*/ 43 h 44"/>
              <a:gd name="T6" fmla="*/ 1 w 44"/>
              <a:gd name="T7" fmla="*/ 40 h 44"/>
              <a:gd name="T8" fmla="*/ 0 w 44"/>
              <a:gd name="T9" fmla="*/ 37 h 44"/>
              <a:gd name="T10" fmla="*/ 1 w 44"/>
              <a:gd name="T11" fmla="*/ 35 h 44"/>
              <a:gd name="T12" fmla="*/ 19 w 44"/>
              <a:gd name="T13" fmla="*/ 17 h 44"/>
              <a:gd name="T14" fmla="*/ 27 w 44"/>
              <a:gd name="T15" fmla="*/ 24 h 44"/>
              <a:gd name="T16" fmla="*/ 8 w 44"/>
              <a:gd name="T17" fmla="*/ 43 h 44"/>
              <a:gd name="T18" fmla="*/ 8 w 44"/>
              <a:gd name="T19" fmla="*/ 34 h 44"/>
              <a:gd name="T20" fmla="*/ 6 w 44"/>
              <a:gd name="T21" fmla="*/ 36 h 44"/>
              <a:gd name="T22" fmla="*/ 8 w 44"/>
              <a:gd name="T23" fmla="*/ 37 h 44"/>
              <a:gd name="T24" fmla="*/ 9 w 44"/>
              <a:gd name="T25" fmla="*/ 36 h 44"/>
              <a:gd name="T26" fmla="*/ 8 w 44"/>
              <a:gd name="T27" fmla="*/ 34 h 44"/>
              <a:gd name="T28" fmla="*/ 43 w 44"/>
              <a:gd name="T29" fmla="*/ 16 h 44"/>
              <a:gd name="T30" fmla="*/ 32 w 44"/>
              <a:gd name="T31" fmla="*/ 24 h 44"/>
              <a:gd name="T32" fmla="*/ 20 w 44"/>
              <a:gd name="T33" fmla="*/ 12 h 44"/>
              <a:gd name="T34" fmla="*/ 32 w 44"/>
              <a:gd name="T35" fmla="*/ 0 h 44"/>
              <a:gd name="T36" fmla="*/ 38 w 44"/>
              <a:gd name="T37" fmla="*/ 1 h 44"/>
              <a:gd name="T38" fmla="*/ 38 w 44"/>
              <a:gd name="T39" fmla="*/ 2 h 44"/>
              <a:gd name="T40" fmla="*/ 38 w 44"/>
              <a:gd name="T41" fmla="*/ 3 h 44"/>
              <a:gd name="T42" fmla="*/ 30 w 44"/>
              <a:gd name="T43" fmla="*/ 7 h 44"/>
              <a:gd name="T44" fmla="*/ 30 w 44"/>
              <a:gd name="T45" fmla="*/ 13 h 44"/>
              <a:gd name="T46" fmla="*/ 35 w 44"/>
              <a:gd name="T47" fmla="*/ 16 h 44"/>
              <a:gd name="T48" fmla="*/ 43 w 44"/>
              <a:gd name="T49" fmla="*/ 12 h 44"/>
              <a:gd name="T50" fmla="*/ 44 w 44"/>
              <a:gd name="T51" fmla="*/ 13 h 44"/>
              <a:gd name="T52" fmla="*/ 43 w 44"/>
              <a:gd name="T53"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 h="44">
                <a:moveTo>
                  <a:pt x="8" y="43"/>
                </a:moveTo>
                <a:cubicBezTo>
                  <a:pt x="8" y="43"/>
                  <a:pt x="7" y="44"/>
                  <a:pt x="6" y="44"/>
                </a:cubicBezTo>
                <a:cubicBezTo>
                  <a:pt x="5" y="44"/>
                  <a:pt x="4" y="43"/>
                  <a:pt x="4" y="43"/>
                </a:cubicBezTo>
                <a:cubicBezTo>
                  <a:pt x="1" y="40"/>
                  <a:pt x="1" y="40"/>
                  <a:pt x="1" y="40"/>
                </a:cubicBezTo>
                <a:cubicBezTo>
                  <a:pt x="0" y="39"/>
                  <a:pt x="0" y="38"/>
                  <a:pt x="0" y="37"/>
                </a:cubicBezTo>
                <a:cubicBezTo>
                  <a:pt x="0" y="37"/>
                  <a:pt x="0" y="36"/>
                  <a:pt x="1" y="35"/>
                </a:cubicBezTo>
                <a:cubicBezTo>
                  <a:pt x="19" y="17"/>
                  <a:pt x="19" y="17"/>
                  <a:pt x="19" y="17"/>
                </a:cubicBezTo>
                <a:cubicBezTo>
                  <a:pt x="20" y="20"/>
                  <a:pt x="23" y="23"/>
                  <a:pt x="27" y="24"/>
                </a:cubicBezTo>
                <a:lnTo>
                  <a:pt x="8" y="43"/>
                </a:lnTo>
                <a:close/>
                <a:moveTo>
                  <a:pt x="8" y="34"/>
                </a:moveTo>
                <a:cubicBezTo>
                  <a:pt x="7" y="34"/>
                  <a:pt x="6" y="35"/>
                  <a:pt x="6" y="36"/>
                </a:cubicBezTo>
                <a:cubicBezTo>
                  <a:pt x="6" y="37"/>
                  <a:pt x="7" y="37"/>
                  <a:pt x="8" y="37"/>
                </a:cubicBezTo>
                <a:cubicBezTo>
                  <a:pt x="9" y="37"/>
                  <a:pt x="9" y="37"/>
                  <a:pt x="9" y="36"/>
                </a:cubicBezTo>
                <a:cubicBezTo>
                  <a:pt x="9" y="35"/>
                  <a:pt x="9" y="34"/>
                  <a:pt x="8" y="34"/>
                </a:cubicBezTo>
                <a:close/>
                <a:moveTo>
                  <a:pt x="43" y="16"/>
                </a:moveTo>
                <a:cubicBezTo>
                  <a:pt x="41" y="20"/>
                  <a:pt x="37" y="24"/>
                  <a:pt x="32" y="24"/>
                </a:cubicBezTo>
                <a:cubicBezTo>
                  <a:pt x="25" y="24"/>
                  <a:pt x="20" y="18"/>
                  <a:pt x="20" y="12"/>
                </a:cubicBezTo>
                <a:cubicBezTo>
                  <a:pt x="20" y="5"/>
                  <a:pt x="25" y="0"/>
                  <a:pt x="32" y="0"/>
                </a:cubicBezTo>
                <a:cubicBezTo>
                  <a:pt x="34" y="0"/>
                  <a:pt x="36" y="0"/>
                  <a:pt x="38" y="1"/>
                </a:cubicBezTo>
                <a:cubicBezTo>
                  <a:pt x="38" y="2"/>
                  <a:pt x="38" y="2"/>
                  <a:pt x="38" y="2"/>
                </a:cubicBezTo>
                <a:cubicBezTo>
                  <a:pt x="38" y="2"/>
                  <a:pt x="38" y="3"/>
                  <a:pt x="38" y="3"/>
                </a:cubicBezTo>
                <a:cubicBezTo>
                  <a:pt x="30" y="7"/>
                  <a:pt x="30" y="7"/>
                  <a:pt x="30" y="7"/>
                </a:cubicBezTo>
                <a:cubicBezTo>
                  <a:pt x="30" y="13"/>
                  <a:pt x="30" y="13"/>
                  <a:pt x="30" y="13"/>
                </a:cubicBezTo>
                <a:cubicBezTo>
                  <a:pt x="35" y="16"/>
                  <a:pt x="35" y="16"/>
                  <a:pt x="35" y="16"/>
                </a:cubicBezTo>
                <a:cubicBezTo>
                  <a:pt x="36" y="16"/>
                  <a:pt x="42" y="12"/>
                  <a:pt x="43" y="12"/>
                </a:cubicBezTo>
                <a:cubicBezTo>
                  <a:pt x="43" y="12"/>
                  <a:pt x="44" y="12"/>
                  <a:pt x="44" y="13"/>
                </a:cubicBezTo>
                <a:cubicBezTo>
                  <a:pt x="44" y="14"/>
                  <a:pt x="43" y="15"/>
                  <a:pt x="43" y="16"/>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288"/>
          <p:cNvSpPr>
            <a:spLocks noChangeAspect="1" noEditPoints="1"/>
          </p:cNvSpPr>
          <p:nvPr/>
        </p:nvSpPr>
        <p:spPr bwMode="auto">
          <a:xfrm>
            <a:off x="2440733" y="5216765"/>
            <a:ext cx="600779" cy="640080"/>
          </a:xfrm>
          <a:custGeom>
            <a:avLst/>
            <a:gdLst>
              <a:gd name="T0" fmla="*/ 45 w 45"/>
              <a:gd name="T1" fmla="*/ 32 h 48"/>
              <a:gd name="T2" fmla="*/ 37 w 45"/>
              <a:gd name="T3" fmla="*/ 35 h 48"/>
              <a:gd name="T4" fmla="*/ 37 w 45"/>
              <a:gd name="T5" fmla="*/ 43 h 48"/>
              <a:gd name="T6" fmla="*/ 37 w 45"/>
              <a:gd name="T7" fmla="*/ 44 h 48"/>
              <a:gd name="T8" fmla="*/ 36 w 45"/>
              <a:gd name="T9" fmla="*/ 44 h 48"/>
              <a:gd name="T10" fmla="*/ 28 w 45"/>
              <a:gd name="T11" fmla="*/ 41 h 48"/>
              <a:gd name="T12" fmla="*/ 23 w 45"/>
              <a:gd name="T13" fmla="*/ 48 h 48"/>
              <a:gd name="T14" fmla="*/ 23 w 45"/>
              <a:gd name="T15" fmla="*/ 48 h 48"/>
              <a:gd name="T16" fmla="*/ 22 w 45"/>
              <a:gd name="T17" fmla="*/ 48 h 48"/>
              <a:gd name="T18" fmla="*/ 17 w 45"/>
              <a:gd name="T19" fmla="*/ 41 h 48"/>
              <a:gd name="T20" fmla="*/ 9 w 45"/>
              <a:gd name="T21" fmla="*/ 44 h 48"/>
              <a:gd name="T22" fmla="*/ 8 w 45"/>
              <a:gd name="T23" fmla="*/ 44 h 48"/>
              <a:gd name="T24" fmla="*/ 8 w 45"/>
              <a:gd name="T25" fmla="*/ 43 h 48"/>
              <a:gd name="T26" fmla="*/ 8 w 45"/>
              <a:gd name="T27" fmla="*/ 35 h 48"/>
              <a:gd name="T28" fmla="*/ 0 w 45"/>
              <a:gd name="T29" fmla="*/ 32 h 48"/>
              <a:gd name="T30" fmla="*/ 0 w 45"/>
              <a:gd name="T31" fmla="*/ 32 h 48"/>
              <a:gd name="T32" fmla="*/ 0 w 45"/>
              <a:gd name="T33" fmla="*/ 31 h 48"/>
              <a:gd name="T34" fmla="*/ 5 w 45"/>
              <a:gd name="T35" fmla="*/ 24 h 48"/>
              <a:gd name="T36" fmla="*/ 0 w 45"/>
              <a:gd name="T37" fmla="*/ 18 h 48"/>
              <a:gd name="T38" fmla="*/ 0 w 45"/>
              <a:gd name="T39" fmla="*/ 17 h 48"/>
              <a:gd name="T40" fmla="*/ 0 w 45"/>
              <a:gd name="T41" fmla="*/ 16 h 48"/>
              <a:gd name="T42" fmla="*/ 8 w 45"/>
              <a:gd name="T43" fmla="*/ 14 h 48"/>
              <a:gd name="T44" fmla="*/ 8 w 45"/>
              <a:gd name="T45" fmla="*/ 5 h 48"/>
              <a:gd name="T46" fmla="*/ 8 w 45"/>
              <a:gd name="T47" fmla="*/ 5 h 48"/>
              <a:gd name="T48" fmla="*/ 9 w 45"/>
              <a:gd name="T49" fmla="*/ 5 h 48"/>
              <a:gd name="T50" fmla="*/ 17 w 45"/>
              <a:gd name="T51" fmla="*/ 7 h 48"/>
              <a:gd name="T52" fmla="*/ 22 w 45"/>
              <a:gd name="T53" fmla="*/ 1 h 48"/>
              <a:gd name="T54" fmla="*/ 23 w 45"/>
              <a:gd name="T55" fmla="*/ 1 h 48"/>
              <a:gd name="T56" fmla="*/ 28 w 45"/>
              <a:gd name="T57" fmla="*/ 7 h 48"/>
              <a:gd name="T58" fmla="*/ 36 w 45"/>
              <a:gd name="T59" fmla="*/ 5 h 48"/>
              <a:gd name="T60" fmla="*/ 37 w 45"/>
              <a:gd name="T61" fmla="*/ 5 h 48"/>
              <a:gd name="T62" fmla="*/ 37 w 45"/>
              <a:gd name="T63" fmla="*/ 5 h 48"/>
              <a:gd name="T64" fmla="*/ 37 w 45"/>
              <a:gd name="T65" fmla="*/ 14 h 48"/>
              <a:gd name="T66" fmla="*/ 45 w 45"/>
              <a:gd name="T67" fmla="*/ 16 h 48"/>
              <a:gd name="T68" fmla="*/ 45 w 45"/>
              <a:gd name="T69" fmla="*/ 17 h 48"/>
              <a:gd name="T70" fmla="*/ 45 w 45"/>
              <a:gd name="T71" fmla="*/ 18 h 48"/>
              <a:gd name="T72" fmla="*/ 40 w 45"/>
              <a:gd name="T73" fmla="*/ 24 h 48"/>
              <a:gd name="T74" fmla="*/ 45 w 45"/>
              <a:gd name="T75" fmla="*/ 31 h 48"/>
              <a:gd name="T76" fmla="*/ 45 w 45"/>
              <a:gd name="T77" fmla="*/ 32 h 48"/>
              <a:gd name="T78" fmla="*/ 45 w 45"/>
              <a:gd name="T79" fmla="*/ 32 h 48"/>
              <a:gd name="T80" fmla="*/ 23 w 45"/>
              <a:gd name="T81" fmla="*/ 9 h 48"/>
              <a:gd name="T82" fmla="*/ 7 w 45"/>
              <a:gd name="T83" fmla="*/ 24 h 48"/>
              <a:gd name="T84" fmla="*/ 23 w 45"/>
              <a:gd name="T85" fmla="*/ 40 h 48"/>
              <a:gd name="T86" fmla="*/ 38 w 45"/>
              <a:gd name="T87" fmla="*/ 24 h 48"/>
              <a:gd name="T88" fmla="*/ 23 w 45"/>
              <a:gd name="T89" fmla="*/ 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5" h="48">
                <a:moveTo>
                  <a:pt x="45" y="32"/>
                </a:moveTo>
                <a:cubicBezTo>
                  <a:pt x="37" y="35"/>
                  <a:pt x="37" y="35"/>
                  <a:pt x="37" y="35"/>
                </a:cubicBezTo>
                <a:cubicBezTo>
                  <a:pt x="37" y="43"/>
                  <a:pt x="37" y="43"/>
                  <a:pt x="37" y="43"/>
                </a:cubicBezTo>
                <a:cubicBezTo>
                  <a:pt x="37" y="43"/>
                  <a:pt x="37" y="43"/>
                  <a:pt x="37" y="44"/>
                </a:cubicBezTo>
                <a:cubicBezTo>
                  <a:pt x="36" y="44"/>
                  <a:pt x="36" y="44"/>
                  <a:pt x="36" y="44"/>
                </a:cubicBezTo>
                <a:cubicBezTo>
                  <a:pt x="28" y="41"/>
                  <a:pt x="28" y="41"/>
                  <a:pt x="28" y="41"/>
                </a:cubicBezTo>
                <a:cubicBezTo>
                  <a:pt x="23" y="48"/>
                  <a:pt x="23" y="48"/>
                  <a:pt x="23" y="48"/>
                </a:cubicBezTo>
                <a:cubicBezTo>
                  <a:pt x="23" y="48"/>
                  <a:pt x="23" y="48"/>
                  <a:pt x="23" y="48"/>
                </a:cubicBezTo>
                <a:cubicBezTo>
                  <a:pt x="22" y="48"/>
                  <a:pt x="22" y="48"/>
                  <a:pt x="22" y="48"/>
                </a:cubicBezTo>
                <a:cubicBezTo>
                  <a:pt x="17" y="41"/>
                  <a:pt x="17" y="41"/>
                  <a:pt x="17" y="41"/>
                </a:cubicBezTo>
                <a:cubicBezTo>
                  <a:pt x="9" y="44"/>
                  <a:pt x="9" y="44"/>
                  <a:pt x="9" y="44"/>
                </a:cubicBezTo>
                <a:cubicBezTo>
                  <a:pt x="9" y="44"/>
                  <a:pt x="9" y="44"/>
                  <a:pt x="8" y="44"/>
                </a:cubicBezTo>
                <a:cubicBezTo>
                  <a:pt x="8" y="43"/>
                  <a:pt x="8" y="43"/>
                  <a:pt x="8" y="43"/>
                </a:cubicBezTo>
                <a:cubicBezTo>
                  <a:pt x="8" y="35"/>
                  <a:pt x="8" y="35"/>
                  <a:pt x="8" y="35"/>
                </a:cubicBezTo>
                <a:cubicBezTo>
                  <a:pt x="0" y="32"/>
                  <a:pt x="0" y="32"/>
                  <a:pt x="0" y="32"/>
                </a:cubicBezTo>
                <a:cubicBezTo>
                  <a:pt x="0" y="32"/>
                  <a:pt x="0" y="32"/>
                  <a:pt x="0" y="32"/>
                </a:cubicBezTo>
                <a:cubicBezTo>
                  <a:pt x="0" y="31"/>
                  <a:pt x="0" y="31"/>
                  <a:pt x="0" y="31"/>
                </a:cubicBezTo>
                <a:cubicBezTo>
                  <a:pt x="5" y="24"/>
                  <a:pt x="5" y="24"/>
                  <a:pt x="5" y="24"/>
                </a:cubicBezTo>
                <a:cubicBezTo>
                  <a:pt x="0" y="18"/>
                  <a:pt x="0" y="18"/>
                  <a:pt x="0" y="18"/>
                </a:cubicBezTo>
                <a:cubicBezTo>
                  <a:pt x="0" y="17"/>
                  <a:pt x="0" y="17"/>
                  <a:pt x="0" y="17"/>
                </a:cubicBezTo>
                <a:cubicBezTo>
                  <a:pt x="0" y="17"/>
                  <a:pt x="0" y="16"/>
                  <a:pt x="0" y="16"/>
                </a:cubicBezTo>
                <a:cubicBezTo>
                  <a:pt x="8" y="14"/>
                  <a:pt x="8" y="14"/>
                  <a:pt x="8" y="14"/>
                </a:cubicBezTo>
                <a:cubicBezTo>
                  <a:pt x="8" y="5"/>
                  <a:pt x="8" y="5"/>
                  <a:pt x="8" y="5"/>
                </a:cubicBezTo>
                <a:cubicBezTo>
                  <a:pt x="8" y="5"/>
                  <a:pt x="8" y="5"/>
                  <a:pt x="8" y="5"/>
                </a:cubicBezTo>
                <a:cubicBezTo>
                  <a:pt x="9" y="5"/>
                  <a:pt x="9" y="5"/>
                  <a:pt x="9" y="5"/>
                </a:cubicBezTo>
                <a:cubicBezTo>
                  <a:pt x="17" y="7"/>
                  <a:pt x="17" y="7"/>
                  <a:pt x="17" y="7"/>
                </a:cubicBezTo>
                <a:cubicBezTo>
                  <a:pt x="22" y="1"/>
                  <a:pt x="22" y="1"/>
                  <a:pt x="22" y="1"/>
                </a:cubicBezTo>
                <a:cubicBezTo>
                  <a:pt x="22" y="0"/>
                  <a:pt x="23" y="0"/>
                  <a:pt x="23" y="1"/>
                </a:cubicBezTo>
                <a:cubicBezTo>
                  <a:pt x="28" y="7"/>
                  <a:pt x="28" y="7"/>
                  <a:pt x="28" y="7"/>
                </a:cubicBezTo>
                <a:cubicBezTo>
                  <a:pt x="36" y="5"/>
                  <a:pt x="36" y="5"/>
                  <a:pt x="36" y="5"/>
                </a:cubicBezTo>
                <a:cubicBezTo>
                  <a:pt x="36" y="5"/>
                  <a:pt x="36" y="5"/>
                  <a:pt x="37" y="5"/>
                </a:cubicBezTo>
                <a:cubicBezTo>
                  <a:pt x="37" y="5"/>
                  <a:pt x="37" y="5"/>
                  <a:pt x="37" y="5"/>
                </a:cubicBezTo>
                <a:cubicBezTo>
                  <a:pt x="37" y="14"/>
                  <a:pt x="37" y="14"/>
                  <a:pt x="37" y="14"/>
                </a:cubicBezTo>
                <a:cubicBezTo>
                  <a:pt x="45" y="16"/>
                  <a:pt x="45" y="16"/>
                  <a:pt x="45" y="16"/>
                </a:cubicBezTo>
                <a:cubicBezTo>
                  <a:pt x="45" y="16"/>
                  <a:pt x="45" y="17"/>
                  <a:pt x="45" y="17"/>
                </a:cubicBezTo>
                <a:cubicBezTo>
                  <a:pt x="45" y="17"/>
                  <a:pt x="45" y="17"/>
                  <a:pt x="45" y="18"/>
                </a:cubicBezTo>
                <a:cubicBezTo>
                  <a:pt x="40" y="24"/>
                  <a:pt x="40" y="24"/>
                  <a:pt x="40" y="24"/>
                </a:cubicBezTo>
                <a:cubicBezTo>
                  <a:pt x="45" y="31"/>
                  <a:pt x="45" y="31"/>
                  <a:pt x="45" y="31"/>
                </a:cubicBezTo>
                <a:cubicBezTo>
                  <a:pt x="45" y="31"/>
                  <a:pt x="45" y="31"/>
                  <a:pt x="45" y="32"/>
                </a:cubicBezTo>
                <a:cubicBezTo>
                  <a:pt x="45" y="32"/>
                  <a:pt x="45" y="32"/>
                  <a:pt x="45" y="32"/>
                </a:cubicBezTo>
                <a:close/>
                <a:moveTo>
                  <a:pt x="23" y="9"/>
                </a:moveTo>
                <a:cubicBezTo>
                  <a:pt x="14" y="9"/>
                  <a:pt x="7" y="16"/>
                  <a:pt x="7" y="24"/>
                </a:cubicBezTo>
                <a:cubicBezTo>
                  <a:pt x="7" y="33"/>
                  <a:pt x="14" y="40"/>
                  <a:pt x="23" y="40"/>
                </a:cubicBezTo>
                <a:cubicBezTo>
                  <a:pt x="31" y="40"/>
                  <a:pt x="38" y="33"/>
                  <a:pt x="38" y="24"/>
                </a:cubicBezTo>
                <a:cubicBezTo>
                  <a:pt x="38" y="16"/>
                  <a:pt x="31" y="9"/>
                  <a:pt x="23" y="9"/>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91776" y="48622"/>
            <a:ext cx="1571624" cy="1571624"/>
          </a:xfrm>
          <a:prstGeom prst="rect">
            <a:avLst/>
          </a:prstGeom>
        </p:spPr>
      </p:pic>
      <p:pic>
        <p:nvPicPr>
          <p:cNvPr id="11" name="Picture 9"/>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1443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5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anim calcmode="lin" valueType="num">
                                      <p:cBhvr>
                                        <p:cTn id="20" dur="500" fill="hold"/>
                                        <p:tgtEl>
                                          <p:spTgt spid="9"/>
                                        </p:tgtEl>
                                        <p:attrNameLst>
                                          <p:attrName>ppt_x</p:attrName>
                                        </p:attrNameLst>
                                      </p:cBhvr>
                                      <p:tavLst>
                                        <p:tav tm="0">
                                          <p:val>
                                            <p:strVal val="#ppt_x"/>
                                          </p:val>
                                        </p:tav>
                                        <p:tav tm="100000">
                                          <p:val>
                                            <p:strVal val="#ppt_x"/>
                                          </p:val>
                                        </p:tav>
                                      </p:tavLst>
                                    </p:anim>
                                    <p:anim calcmode="lin" valueType="num">
                                      <p:cBhvr>
                                        <p:cTn id="21"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nvSpPr>
        <p:spPr>
          <a:xfrm>
            <a:off x="609600" y="457200"/>
            <a:ext cx="7889348" cy="5334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b="1" dirty="0" smtClean="0">
                <a:latin typeface="Garamond" panose="02020404030301010803" pitchFamily="18" charset="0"/>
              </a:rPr>
              <a:t>Activity 2.</a:t>
            </a:r>
            <a:endParaRPr lang="en-PH" dirty="0">
              <a:latin typeface="Garamond" panose="02020404030301010803" pitchFamily="18" charset="0"/>
            </a:endParaRPr>
          </a:p>
        </p:txBody>
      </p:sp>
      <p:sp>
        <p:nvSpPr>
          <p:cNvPr id="21" name="Rectangle 20"/>
          <p:cNvSpPr/>
          <p:nvPr/>
        </p:nvSpPr>
        <p:spPr bwMode="auto">
          <a:xfrm>
            <a:off x="104394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Rectangle 1"/>
          <p:cNvSpPr/>
          <p:nvPr/>
        </p:nvSpPr>
        <p:spPr>
          <a:xfrm>
            <a:off x="1828800" y="1371600"/>
            <a:ext cx="457200"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Inhaltsplatzhalter 2"/>
          <p:cNvSpPr>
            <a:spLocks noGrp="1"/>
          </p:cNvSpPr>
          <p:nvPr/>
        </p:nvSpPr>
        <p:spPr>
          <a:xfrm>
            <a:off x="990600" y="2819400"/>
            <a:ext cx="10058400" cy="5334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1500" b="1" dirty="0" smtClean="0">
                <a:solidFill>
                  <a:schemeClr val="accent2">
                    <a:lumMod val="75000"/>
                  </a:schemeClr>
                </a:solidFill>
                <a:latin typeface="Franklin Gothic Heavy" panose="020B0903020102020204" pitchFamily="34" charset="0"/>
              </a:rPr>
              <a:t>Draw</a:t>
            </a:r>
            <a:endParaRPr lang="en-PH" sz="11500" dirty="0">
              <a:solidFill>
                <a:schemeClr val="accent2">
                  <a:lumMod val="75000"/>
                </a:schemeClr>
              </a:solidFill>
              <a:latin typeface="Franklin Gothic Heavy" panose="020B0903020102020204" pitchFamily="34" charset="0"/>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6" y="48622"/>
            <a:ext cx="1571624" cy="1571624"/>
          </a:xfrm>
          <a:prstGeom prst="rect">
            <a:avLst/>
          </a:prstGeom>
        </p:spPr>
      </p:pic>
      <p:pic>
        <p:nvPicPr>
          <p:cNvPr id="9"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0"/>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49198" y="5791200"/>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115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bwMode="auto">
          <a:xfrm>
            <a:off x="10439400" y="188640"/>
            <a:ext cx="1371600" cy="1030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PH" sz="2200" b="1">
              <a:solidFill>
                <a:srgbClr val="999999"/>
              </a:solidFill>
              <a:latin typeface="Arial" charset="0"/>
            </a:endParaRPr>
          </a:p>
        </p:txBody>
      </p:sp>
      <p:sp>
        <p:nvSpPr>
          <p:cNvPr id="2" name="Rectangle 1"/>
          <p:cNvSpPr/>
          <p:nvPr/>
        </p:nvSpPr>
        <p:spPr>
          <a:xfrm>
            <a:off x="1828800" y="1371600"/>
            <a:ext cx="457200"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 name="Rectangle 2"/>
          <p:cNvSpPr/>
          <p:nvPr/>
        </p:nvSpPr>
        <p:spPr>
          <a:xfrm>
            <a:off x="1778000" y="1911676"/>
            <a:ext cx="8610600" cy="3879524"/>
          </a:xfrm>
          <a:prstGeom prst="rect">
            <a:avLst/>
          </a:prstGeom>
        </p:spPr>
        <p:txBody>
          <a:bodyPr wrap="square">
            <a:spAutoFit/>
          </a:bodyPr>
          <a:lstStyle/>
          <a:p>
            <a:pPr algn="ctr">
              <a:lnSpc>
                <a:spcPct val="107000"/>
              </a:lnSpc>
              <a:spcAft>
                <a:spcPts val="800"/>
              </a:spcAft>
            </a:pPr>
            <a:r>
              <a:rPr lang="en-PH" sz="11500" b="1" dirty="0" smtClean="0">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Calibri" panose="020F0502020204030204" pitchFamily="34" charset="0"/>
              </a:rPr>
              <a:t>Agricultural Extension</a:t>
            </a:r>
            <a:endParaRPr lang="en-PH" sz="7200" b="1" dirty="0">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1776" y="48622"/>
            <a:ext cx="1571624" cy="1571624"/>
          </a:xfrm>
          <a:prstGeom prst="rect">
            <a:avLst/>
          </a:prstGeom>
        </p:spPr>
      </p:pic>
      <p:pic>
        <p:nvPicPr>
          <p:cNvPr id="6"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43855" y="4482"/>
            <a:ext cx="14763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267200" y="5903725"/>
            <a:ext cx="434975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08965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chemeClr val="accent2"/>
                                        </p:clrVal>
                                      </p:to>
                                    </p:set>
                                    <p:set>
                                      <p:cBhvr>
                                        <p:cTn id="7" dur="500" fill="hold"/>
                                        <p:tgtEl>
                                          <p:spTgt spid="3">
                                            <p:txEl>
                                              <p:pRg st="0" end="0"/>
                                            </p:txEl>
                                          </p:spTgt>
                                        </p:tgtEl>
                                        <p:attrNameLst>
                                          <p:attrName>fillcolor</p:attrName>
                                        </p:attrNameLst>
                                      </p:cBhvr>
                                      <p:to>
                                        <p:clrVal>
                                          <a:schemeClr val="accent2"/>
                                        </p:clrVal>
                                      </p:to>
                                    </p:set>
                                    <p:set>
                                      <p:cBhvr>
                                        <p:cTn id="8" dur="5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youtmuster">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IZ_GFP_Master_BRIA [Read-Only]" id="{6AEE07DC-A45E-4650-8612-772572841959}" vid="{04A8B6EF-E4A7-4EF1-9F9F-DB219CA4F2A8}"/>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GIZ_GFP_Master_BRIA</Template>
  <TotalTime>4371</TotalTime>
  <Words>3090</Words>
  <Application>Microsoft Office PowerPoint</Application>
  <PresentationFormat>Widescreen</PresentationFormat>
  <Paragraphs>304</Paragraphs>
  <Slides>31</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Arial Black</vt:lpstr>
      <vt:lpstr>Calibri</vt:lpstr>
      <vt:lpstr>Courier New</vt:lpstr>
      <vt:lpstr>Franklin Gothic Heavy</vt:lpstr>
      <vt:lpstr>Garamond</vt:lpstr>
      <vt:lpstr>Times New Roman</vt:lpstr>
      <vt:lpstr>Verdana</vt:lpstr>
      <vt:lpstr>Layoutmuster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GIZ</dc:creator>
  <cp:lastModifiedBy>Arce Chua</cp:lastModifiedBy>
  <cp:revision>239</cp:revision>
  <cp:lastPrinted>2014-08-07T10:32:13Z</cp:lastPrinted>
  <dcterms:created xsi:type="dcterms:W3CDTF">2015-05-25T21:31:22Z</dcterms:created>
  <dcterms:modified xsi:type="dcterms:W3CDTF">2017-10-25T07:03:54Z</dcterms:modified>
</cp:coreProperties>
</file>